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6" r:id="rId1"/>
  </p:sldMasterIdLst>
  <p:notesMasterIdLst>
    <p:notesMasterId r:id="rId38"/>
  </p:notesMasterIdLst>
  <p:sldIdLst>
    <p:sldId id="256" r:id="rId2"/>
    <p:sldId id="258" r:id="rId3"/>
    <p:sldId id="260" r:id="rId4"/>
    <p:sldId id="292" r:id="rId5"/>
    <p:sldId id="293" r:id="rId6"/>
    <p:sldId id="291" r:id="rId7"/>
    <p:sldId id="294"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95" r:id="rId21"/>
    <p:sldId id="274" r:id="rId22"/>
    <p:sldId id="275" r:id="rId23"/>
    <p:sldId id="296"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97" r:id="rId37"/>
  </p:sldIdLst>
  <p:sldSz cx="12192000" cy="6858000"/>
  <p:notesSz cx="7010400" cy="9296400"/>
  <p:embeddedFontLs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snapToGrid="0">
      <p:cViewPr varScale="1">
        <p:scale>
          <a:sx n="92" d="100"/>
          <a:sy n="92" d="100"/>
        </p:scale>
        <p:origin x="367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53" name="Google Shape;153;p6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14" name="Google Shape;214;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224" name="Google Shape;224;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33" name="Google Shape;23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241" name="Google Shape;241;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49" name="Google Shape;249;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58" name="Google Shape;258;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67" name="Google Shape;267;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6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75" name="Google Shape;275;p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84" name="Google Shape;284;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92" name="Google Shape;292;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61766" indent="0">
              <a:buNone/>
            </a:pPr>
            <a:endParaRPr dirty="0"/>
          </a:p>
        </p:txBody>
      </p:sp>
      <p:sp>
        <p:nvSpPr>
          <p:cNvPr id="172" name="Google Shape;17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284" name="Google Shape;284;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1179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d1bf2310b7_0_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r>
              <a:rPr lang="en-US" sz="1400" b="1">
                <a:solidFill>
                  <a:srgbClr val="FF0000"/>
                </a:solidFill>
              </a:rPr>
              <a:t>NOTE !!!!    For FY22 check status of USASRFB-687 (FY bundle report parameters updated??)  Suggestion to remove old FY if you don’t want bundle to include all years</a:t>
            </a:r>
            <a:endParaRPr sz="1400" b="1">
              <a:solidFill>
                <a:srgbClr val="FF0000"/>
              </a:solidFill>
            </a:endParaRPr>
          </a:p>
        </p:txBody>
      </p:sp>
      <p:sp>
        <p:nvSpPr>
          <p:cNvPr id="309" name="Google Shape;309;g2d1bf2310b7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17" name="Google Shape;317;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17" name="Google Shape;317;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4695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27" name="Google Shape;327;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36" name="Google Shape;336;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45" name="Google Shape;34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8: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54" name="Google Shape;354;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9: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64" name="Google Shape;364;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373" name="Google Shape;373;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188" name="Google Shape;18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83" name="Google Shape;383;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393" name="Google Shape;393;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2: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404" name="Google Shape;404;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414" name="Google Shape;414;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424" name="Google Shape;424;p3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35909bb1672_0_10: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435" name="Google Shape;435;g35909bb1672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161766" indent="0">
              <a:buNone/>
            </a:pPr>
            <a:endParaRPr/>
          </a:p>
        </p:txBody>
      </p:sp>
      <p:sp>
        <p:nvSpPr>
          <p:cNvPr id="172" name="Google Shape;172;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149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188" name="Google Shape;18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702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188" name="Google Shape;18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5726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188" name="Google Shape;18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539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188" name="Google Shape;188;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7639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0" indent="0">
              <a:buNone/>
            </a:pPr>
            <a:endParaRPr/>
          </a:p>
        </p:txBody>
      </p:sp>
      <p:sp>
        <p:nvSpPr>
          <p:cNvPr id="196" name="Google Shape;196;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p>
            <a:pPr marL="465887" indent="-232943">
              <a:buNone/>
            </a:pPr>
            <a:endParaRPr/>
          </a:p>
        </p:txBody>
      </p:sp>
      <p:sp>
        <p:nvSpPr>
          <p:cNvPr id="205" name="Google Shape;20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45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49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331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351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29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834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45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456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6018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948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115621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71184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iki.ssdt-ohio.org/display/usasrdoc/Budgeting+Scenario+Steps+for+creating+proposed+amounts+for+the+next+fiscal+yea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coecn.atlassian.net/wiki/spaces/usasrdoc/pages/3573389/FAQ+-+Frequently+Asked+Questions#FAQ-FrequentlyAskedQuestions-PurchaseOrd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coecn.atlassian.net/wiki/spaces/usasrdoc/pages/3572019/SSDT+Template+Reports#Budget-Summary-MOE" TargetMode="External"/><Relationship Id="rId5" Type="http://schemas.openxmlformats.org/officeDocument/2006/relationships/hyperlink" Target="https://mcoecn.atlassian.net/wiki/spaces/usasrdoc/pages/3572473/Scheduling+a+Custom+Monthly+Report+Bundle" TargetMode="External"/><Relationship Id="rId4" Type="http://schemas.openxmlformats.org/officeDocument/2006/relationships/hyperlink" Target="https://mcoecn.atlassian.net/wiki/spaces/usasrdoc/pages/3573389/FAQ+-+Frequently+Asked+Questions#FAQ-FrequentlyAskedQuestions-Disbursement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ohioauditor.gov/publications/docs/uniform_school_accounting_system_user_manual.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mcoecn.atlassian.net/wiki/x/ZoY2" TargetMode="External"/><Relationship Id="rId5" Type="http://schemas.openxmlformats.org/officeDocument/2006/relationships/hyperlink" Target="https://mcoecn.atlassian.net/wiki/spaces/usasrdoc/pages/3572111#MassChange-DownloadableMassChangeDefinitions" TargetMode="External"/><Relationship Id="rId4" Type="http://schemas.openxmlformats.org/officeDocument/2006/relationships/hyperlink" Target="https://mcoecn.atlassian.net/wiki/x/mYA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5"/>
          <p:cNvSpPr/>
          <p:nvPr/>
        </p:nvSpPr>
        <p:spPr>
          <a:xfrm>
            <a:off x="435043" y="814251"/>
            <a:ext cx="4654297" cy="557783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6" name="Google Shape;156;p25"/>
          <p:cNvSpPr txBox="1">
            <a:spLocks noGrp="1"/>
          </p:cNvSpPr>
          <p:nvPr>
            <p:ph type="ctrTitle"/>
          </p:nvPr>
        </p:nvSpPr>
        <p:spPr>
          <a:xfrm>
            <a:off x="1154331" y="1076144"/>
            <a:ext cx="3259500" cy="2374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4400"/>
              <a:buFont typeface="Calibri"/>
              <a:buNone/>
            </a:pPr>
            <a:r>
              <a:rPr lang="en-US" sz="4400" dirty="0">
                <a:solidFill>
                  <a:srgbClr val="FFFFFF"/>
                </a:solidFill>
              </a:rPr>
              <a:t>USAS</a:t>
            </a:r>
            <a:endParaRPr dirty="0"/>
          </a:p>
        </p:txBody>
      </p:sp>
      <p:sp>
        <p:nvSpPr>
          <p:cNvPr id="157" name="Google Shape;157;p25"/>
          <p:cNvSpPr txBox="1">
            <a:spLocks noGrp="1"/>
          </p:cNvSpPr>
          <p:nvPr>
            <p:ph type="subTitle" idx="1"/>
          </p:nvPr>
        </p:nvSpPr>
        <p:spPr>
          <a:xfrm>
            <a:off x="891531" y="3894925"/>
            <a:ext cx="3785100" cy="1443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ts val="2200"/>
              <a:buNone/>
            </a:pPr>
            <a:r>
              <a:rPr lang="en-US" sz="2200" dirty="0">
                <a:solidFill>
                  <a:srgbClr val="FFFFFF"/>
                </a:solidFill>
              </a:rPr>
              <a:t>Fiscal Year End </a:t>
            </a:r>
            <a:endParaRPr dirty="0"/>
          </a:p>
          <a:p>
            <a:pPr marL="0" lvl="0" indent="0" algn="ctr" rtl="0">
              <a:lnSpc>
                <a:spcPct val="90000"/>
              </a:lnSpc>
              <a:spcBef>
                <a:spcPts val="0"/>
              </a:spcBef>
              <a:spcAft>
                <a:spcPts val="0"/>
              </a:spcAft>
              <a:buClr>
                <a:srgbClr val="FFFFFF"/>
              </a:buClr>
              <a:buSzPts val="2200"/>
              <a:buNone/>
            </a:pPr>
            <a:r>
              <a:rPr lang="en-US" sz="2200" dirty="0">
                <a:solidFill>
                  <a:srgbClr val="FFFFFF"/>
                </a:solidFill>
              </a:rPr>
              <a:t>Closing Procedures</a:t>
            </a:r>
            <a:endParaRPr dirty="0"/>
          </a:p>
          <a:p>
            <a:pPr marL="0" lvl="0" indent="0" algn="ctr" rtl="0">
              <a:lnSpc>
                <a:spcPct val="90000"/>
              </a:lnSpc>
              <a:spcBef>
                <a:spcPts val="0"/>
              </a:spcBef>
              <a:spcAft>
                <a:spcPts val="0"/>
              </a:spcAft>
              <a:buClr>
                <a:srgbClr val="FFFFFF"/>
              </a:buClr>
              <a:buSzPts val="2200"/>
              <a:buNone/>
            </a:pPr>
            <a:r>
              <a:rPr lang="en-US" sz="2200" dirty="0">
                <a:solidFill>
                  <a:srgbClr val="FFFFFF"/>
                </a:solidFill>
              </a:rPr>
              <a:t>2025</a:t>
            </a:r>
            <a:endParaRPr dirty="0"/>
          </a:p>
        </p:txBody>
      </p:sp>
      <p:sp>
        <p:nvSpPr>
          <p:cNvPr id="160" name="Google Shape;160;p2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159" name="Google Shape;159;p25"/>
          <p:cNvSpPr txBox="1"/>
          <p:nvPr/>
        </p:nvSpPr>
        <p:spPr>
          <a:xfrm>
            <a:off x="6190134" y="4457200"/>
            <a:ext cx="5235428" cy="164348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400"/>
              <a:buFont typeface="Arial"/>
              <a:buNone/>
            </a:pPr>
            <a:r>
              <a:rPr lang="en-US" sz="2800" b="0" i="0" u="none" strike="noStrike" cap="none" dirty="0">
                <a:solidFill>
                  <a:schemeClr val="accent5"/>
                </a:solidFill>
                <a:latin typeface="+mj-lt"/>
                <a:ea typeface="Arial"/>
                <a:cs typeface="Arial"/>
                <a:sym typeface="Arial"/>
              </a:rPr>
              <a:t>ACCESS</a:t>
            </a:r>
          </a:p>
          <a:p>
            <a:pPr marL="0" marR="0" lvl="0" indent="0" algn="ctr" rtl="0">
              <a:lnSpc>
                <a:spcPct val="120000"/>
              </a:lnSpc>
              <a:spcBef>
                <a:spcPts val="0"/>
              </a:spcBef>
              <a:spcAft>
                <a:spcPts val="0"/>
              </a:spcAft>
              <a:buClr>
                <a:srgbClr val="000000"/>
              </a:buClr>
              <a:buSzPts val="1400"/>
              <a:buFont typeface="Arial"/>
              <a:buNone/>
            </a:pPr>
            <a:r>
              <a:rPr lang="en-US" sz="2800" dirty="0">
                <a:solidFill>
                  <a:schemeClr val="accent5"/>
                </a:solidFill>
                <a:latin typeface="+mj-lt"/>
                <a:ea typeface="Arial"/>
                <a:cs typeface="Arial"/>
                <a:sym typeface="Arial"/>
              </a:rPr>
              <a:t>493 Bev Rd</a:t>
            </a:r>
          </a:p>
          <a:p>
            <a:pPr marL="0" marR="0" lvl="0" indent="0" algn="ctr" rtl="0">
              <a:lnSpc>
                <a:spcPct val="120000"/>
              </a:lnSpc>
              <a:spcBef>
                <a:spcPts val="0"/>
              </a:spcBef>
              <a:spcAft>
                <a:spcPts val="0"/>
              </a:spcAft>
              <a:buClr>
                <a:srgbClr val="000000"/>
              </a:buClr>
              <a:buSzPts val="1400"/>
              <a:buFont typeface="Arial"/>
              <a:buNone/>
            </a:pPr>
            <a:r>
              <a:rPr lang="en-US" sz="2800" b="0" i="0" u="none" strike="noStrike" cap="none" dirty="0">
                <a:solidFill>
                  <a:schemeClr val="accent5"/>
                </a:solidFill>
                <a:latin typeface="+mj-lt"/>
                <a:ea typeface="Arial"/>
                <a:cs typeface="Arial"/>
                <a:sym typeface="Arial"/>
              </a:rPr>
              <a:t>Boardman, OH 44512</a:t>
            </a:r>
            <a:endParaRPr sz="2800" b="0" i="0" u="none" strike="noStrike" cap="none" dirty="0">
              <a:solidFill>
                <a:schemeClr val="accent5"/>
              </a:solidFill>
              <a:latin typeface="+mj-lt"/>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2"/>
          <p:cNvSpPr/>
          <p:nvPr/>
        </p:nvSpPr>
        <p:spPr>
          <a:xfrm>
            <a:off x="838200" y="126206"/>
            <a:ext cx="10515600"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7" name="Google Shape;217;p32"/>
          <p:cNvSpPr txBox="1">
            <a:spLocks noGrp="1"/>
          </p:cNvSpPr>
          <p:nvPr>
            <p:ph type="title"/>
          </p:nvPr>
        </p:nvSpPr>
        <p:spPr>
          <a:xfrm>
            <a:off x="838200" y="411162"/>
            <a:ext cx="10515600" cy="10406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Verifying with Report</a:t>
            </a:r>
            <a:endParaRPr sz="4600" dirty="0">
              <a:solidFill>
                <a:srgbClr val="FFFFFF"/>
              </a:solidFill>
            </a:endParaRPr>
          </a:p>
        </p:txBody>
      </p:sp>
      <p:sp>
        <p:nvSpPr>
          <p:cNvPr id="218" name="Google Shape;218;p32"/>
          <p:cNvSpPr txBox="1">
            <a:spLocks noGrp="1"/>
          </p:cNvSpPr>
          <p:nvPr>
            <p:ph idx="1"/>
          </p:nvPr>
        </p:nvSpPr>
        <p:spPr>
          <a:xfrm>
            <a:off x="838200" y="1718469"/>
            <a:ext cx="10515600" cy="4458493"/>
          </a:xfrm>
          <a:prstGeom prst="rect">
            <a:avLst/>
          </a:prstGeom>
          <a:noFill/>
          <a:ln>
            <a:noFill/>
          </a:ln>
        </p:spPr>
        <p:txBody>
          <a:bodyPr spcFirstLastPara="1" wrap="square" lIns="91425" tIns="45700" rIns="91425" bIns="45700" anchor="t" anchorCtr="0">
            <a:noAutofit/>
          </a:bodyPr>
          <a:lstStyle/>
          <a:p>
            <a:pPr marL="800100" lvl="0" indent="-342900" algn="l" rtl="0">
              <a:lnSpc>
                <a:spcPct val="100000"/>
              </a:lnSpc>
              <a:spcBef>
                <a:spcPts val="0"/>
              </a:spcBef>
              <a:spcAft>
                <a:spcPts val="0"/>
              </a:spcAft>
              <a:buClrTx/>
              <a:buChar char="•"/>
            </a:pPr>
            <a:r>
              <a:rPr lang="en-US" sz="2400" b="1" dirty="0">
                <a:solidFill>
                  <a:srgbClr val="000000"/>
                </a:solidFill>
                <a:latin typeface="Arial"/>
                <a:ea typeface="Arial"/>
                <a:cs typeface="Arial"/>
                <a:sym typeface="Arial"/>
              </a:rPr>
              <a:t>SSDT District Building Information Report </a:t>
            </a:r>
            <a:endParaRPr dirty="0"/>
          </a:p>
          <a:p>
            <a:pPr marL="1371600" lvl="1" indent="-342900" algn="l" rtl="0">
              <a:lnSpc>
                <a:spcPct val="100000"/>
              </a:lnSpc>
              <a:spcBef>
                <a:spcPts val="0"/>
              </a:spcBef>
              <a:spcAft>
                <a:spcPts val="0"/>
              </a:spcAft>
              <a:buSzPts val="1800"/>
              <a:buNone/>
            </a:pPr>
            <a:endParaRPr sz="2000" b="1" dirty="0">
              <a:solidFill>
                <a:srgbClr val="000000"/>
              </a:solidFill>
              <a:latin typeface="Arial"/>
              <a:ea typeface="Arial"/>
              <a:cs typeface="Arial"/>
              <a:sym typeface="Arial"/>
            </a:endParaRPr>
          </a:p>
          <a:p>
            <a:pPr marL="457200" lvl="0" indent="0" algn="l" rtl="0">
              <a:lnSpc>
                <a:spcPct val="100000"/>
              </a:lnSpc>
              <a:spcBef>
                <a:spcPts val="0"/>
              </a:spcBef>
              <a:spcAft>
                <a:spcPts val="0"/>
              </a:spcAft>
              <a:buSzPts val="1800"/>
              <a:buNone/>
            </a:pPr>
            <a:endParaRPr sz="2400" b="0" i="0" dirty="0">
              <a:solidFill>
                <a:srgbClr val="000000"/>
              </a:solidFill>
              <a:latin typeface="Arial"/>
              <a:ea typeface="Arial"/>
              <a:cs typeface="Arial"/>
              <a:sym typeface="Arial"/>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221" name="Google Shape;221;p32"/>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219" name="Google Shape;219;p32"/>
          <p:cNvPicPr preferRelativeResize="0"/>
          <p:nvPr/>
        </p:nvPicPr>
        <p:blipFill rotWithShape="1">
          <a:blip r:embed="rId3">
            <a:alphaModFix/>
          </a:blip>
          <a:srcRect/>
          <a:stretch/>
        </p:blipFill>
        <p:spPr>
          <a:xfrm>
            <a:off x="313384" y="2438400"/>
            <a:ext cx="11374731" cy="1619250"/>
          </a:xfrm>
          <a:prstGeom prst="rect">
            <a:avLst/>
          </a:prstGeom>
          <a:noFill/>
          <a:ln w="12700" cap="flat" cmpd="sng">
            <a:solidFill>
              <a:schemeClr val="dk1"/>
            </a:solidFill>
            <a:prstDash val="solid"/>
            <a:round/>
            <a:headEnd type="none" w="sm" len="sm"/>
            <a:tailEnd type="none" w="sm" len="sm"/>
          </a:ln>
        </p:spPr>
      </p:pic>
      <p:pic>
        <p:nvPicPr>
          <p:cNvPr id="220" name="Google Shape;220;p32"/>
          <p:cNvPicPr preferRelativeResize="0"/>
          <p:nvPr/>
        </p:nvPicPr>
        <p:blipFill rotWithShape="1">
          <a:blip r:embed="rId4">
            <a:alphaModFix/>
          </a:blip>
          <a:srcRect/>
          <a:stretch/>
        </p:blipFill>
        <p:spPr>
          <a:xfrm>
            <a:off x="2100261" y="4344987"/>
            <a:ext cx="7800975" cy="17240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3"/>
          <p:cNvSpPr/>
          <p:nvPr/>
        </p:nvSpPr>
        <p:spPr>
          <a:xfrm>
            <a:off x="838200" y="272730"/>
            <a:ext cx="10515600" cy="125968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7" name="Google Shape;227;p33"/>
          <p:cNvSpPr txBox="1">
            <a:spLocks noGrp="1"/>
          </p:cNvSpPr>
          <p:nvPr>
            <p:ph type="title"/>
          </p:nvPr>
        </p:nvSpPr>
        <p:spPr>
          <a:xfrm>
            <a:off x="838200" y="487239"/>
            <a:ext cx="10515600" cy="1095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Account Validation </a:t>
            </a:r>
            <a:endParaRPr sz="4600" dirty="0">
              <a:solidFill>
                <a:srgbClr val="FFFFFF"/>
              </a:solidFill>
            </a:endParaRPr>
          </a:p>
        </p:txBody>
      </p:sp>
      <p:sp>
        <p:nvSpPr>
          <p:cNvPr id="228" name="Google Shape;228;p33"/>
          <p:cNvSpPr txBox="1">
            <a:spLocks noGrp="1"/>
          </p:cNvSpPr>
          <p:nvPr>
            <p:ph idx="1"/>
          </p:nvPr>
        </p:nvSpPr>
        <p:spPr>
          <a:xfrm>
            <a:off x="838200" y="1724234"/>
            <a:ext cx="10515600" cy="4452728"/>
          </a:xfrm>
          <a:prstGeom prst="rect">
            <a:avLst/>
          </a:prstGeom>
          <a:noFill/>
          <a:ln>
            <a:noFill/>
          </a:ln>
        </p:spPr>
        <p:txBody>
          <a:bodyPr spcFirstLastPara="1" wrap="square" lIns="91425" tIns="45700" rIns="91425" bIns="45700" anchor="t" anchorCtr="0">
            <a:noAutofit/>
          </a:bodyPr>
          <a:lstStyle/>
          <a:p>
            <a:pPr marL="914400" lvl="0" indent="-457200" algn="l" rtl="0">
              <a:lnSpc>
                <a:spcPct val="100000"/>
              </a:lnSpc>
              <a:spcBef>
                <a:spcPts val="0"/>
              </a:spcBef>
              <a:spcAft>
                <a:spcPts val="0"/>
              </a:spcAft>
              <a:buClrTx/>
              <a:buChar char="•"/>
            </a:pPr>
            <a:r>
              <a:rPr lang="en-US" sz="2900" b="1" dirty="0">
                <a:solidFill>
                  <a:srgbClr val="172B4D"/>
                </a:solidFill>
                <a:latin typeface="Calibri"/>
                <a:ea typeface="Calibri"/>
                <a:cs typeface="Calibri"/>
                <a:sym typeface="Calibri"/>
              </a:rPr>
              <a:t>SSDT Account Validation Report </a:t>
            </a:r>
            <a:endParaRPr dirty="0"/>
          </a:p>
          <a:p>
            <a:pPr marL="457200" lvl="0" indent="0" algn="l" rtl="0">
              <a:lnSpc>
                <a:spcPct val="100000"/>
              </a:lnSpc>
              <a:spcBef>
                <a:spcPts val="0"/>
              </a:spcBef>
              <a:spcAft>
                <a:spcPts val="0"/>
              </a:spcAft>
              <a:buSzPts val="1800"/>
              <a:buNone/>
            </a:pPr>
            <a:r>
              <a:rPr lang="en-US" sz="2900" b="0" i="0" dirty="0">
                <a:solidFill>
                  <a:srgbClr val="172B4D"/>
                </a:solidFill>
                <a:latin typeface="Calibri"/>
                <a:ea typeface="Calibri"/>
                <a:cs typeface="Calibri"/>
                <a:sym typeface="Calibri"/>
              </a:rPr>
              <a:t>	Ensures </a:t>
            </a:r>
            <a:r>
              <a:rPr lang="en-US" sz="2900" dirty="0">
                <a:solidFill>
                  <a:srgbClr val="172B4D"/>
                </a:solidFill>
                <a:latin typeface="Calibri"/>
                <a:ea typeface="Calibri"/>
                <a:cs typeface="Calibri"/>
                <a:sym typeface="Calibri"/>
              </a:rPr>
              <a:t>Di</a:t>
            </a:r>
            <a:r>
              <a:rPr lang="en-US" sz="2900" b="0" i="0" dirty="0">
                <a:solidFill>
                  <a:srgbClr val="172B4D"/>
                </a:solidFill>
                <a:latin typeface="Calibri"/>
                <a:ea typeface="Calibri"/>
                <a:cs typeface="Calibri"/>
                <a:sym typeface="Calibri"/>
              </a:rPr>
              <a:t>strict has no invalid account dimensions prior to		using the data collector to check for Level 1 / 2 errors</a:t>
            </a:r>
            <a:endParaRPr dirty="0"/>
          </a:p>
          <a:p>
            <a:pPr marL="914400" lvl="0" indent="-342900" algn="l" rtl="0">
              <a:lnSpc>
                <a:spcPct val="100000"/>
              </a:lnSpc>
              <a:spcBef>
                <a:spcPts val="0"/>
              </a:spcBef>
              <a:spcAft>
                <a:spcPts val="0"/>
              </a:spcAft>
              <a:buSzPts val="1800"/>
              <a:buNone/>
            </a:pPr>
            <a:endParaRPr sz="2400" dirty="0">
              <a:solidFill>
                <a:srgbClr val="172B4D"/>
              </a:solidFill>
              <a:latin typeface="Arial"/>
              <a:ea typeface="Arial"/>
              <a:cs typeface="Arial"/>
              <a:sym typeface="Arial"/>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230" name="Google Shape;230;p3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229" name="Google Shape;229;p33"/>
          <p:cNvPicPr preferRelativeResize="0"/>
          <p:nvPr/>
        </p:nvPicPr>
        <p:blipFill rotWithShape="1">
          <a:blip r:embed="rId3">
            <a:alphaModFix/>
          </a:blip>
          <a:srcRect/>
          <a:stretch/>
        </p:blipFill>
        <p:spPr>
          <a:xfrm>
            <a:off x="1025516" y="3429000"/>
            <a:ext cx="9509133" cy="24207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p:nvPr/>
        </p:nvSpPr>
        <p:spPr>
          <a:xfrm>
            <a:off x="838200" y="289846"/>
            <a:ext cx="10515600" cy="125968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6" name="Google Shape;236;p34"/>
          <p:cNvSpPr txBox="1">
            <a:spLocks noGrp="1"/>
          </p:cNvSpPr>
          <p:nvPr>
            <p:ph type="title"/>
          </p:nvPr>
        </p:nvSpPr>
        <p:spPr>
          <a:xfrm>
            <a:off x="838200" y="463274"/>
            <a:ext cx="10515600" cy="1095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Examples of EMIS Errors</a:t>
            </a:r>
            <a:endParaRPr sz="4600" dirty="0">
              <a:solidFill>
                <a:srgbClr val="FFFFFF"/>
              </a:solidFill>
            </a:endParaRPr>
          </a:p>
        </p:txBody>
      </p:sp>
      <p:sp>
        <p:nvSpPr>
          <p:cNvPr id="237" name="Google Shape;237;p34"/>
          <p:cNvSpPr txBox="1">
            <a:spLocks noGrp="1"/>
          </p:cNvSpPr>
          <p:nvPr>
            <p:ph idx="1"/>
          </p:nvPr>
        </p:nvSpPr>
        <p:spPr>
          <a:xfrm>
            <a:off x="838200" y="1817103"/>
            <a:ext cx="10515600" cy="4452728"/>
          </a:xfrm>
          <a:prstGeom prst="rect">
            <a:avLst/>
          </a:prstGeom>
          <a:noFill/>
          <a:ln>
            <a:noFill/>
          </a:ln>
        </p:spPr>
        <p:txBody>
          <a:bodyPr spcFirstLastPara="1" wrap="square" lIns="91425" tIns="45700" rIns="91425" bIns="45700" anchor="t" anchorCtr="0">
            <a:noAutofit/>
          </a:bodyPr>
          <a:lstStyle/>
          <a:p>
            <a:pPr marL="914400" lvl="0" indent="-457200" algn="l" rtl="0">
              <a:lnSpc>
                <a:spcPct val="150000"/>
              </a:lnSpc>
              <a:spcBef>
                <a:spcPts val="0"/>
              </a:spcBef>
              <a:spcAft>
                <a:spcPts val="0"/>
              </a:spcAft>
              <a:buClrTx/>
              <a:buChar char="•"/>
            </a:pPr>
            <a:r>
              <a:rPr lang="en-US" sz="2900" dirty="0">
                <a:solidFill>
                  <a:srgbClr val="172B4D"/>
                </a:solidFill>
                <a:latin typeface="Calibri"/>
                <a:ea typeface="Calibri"/>
                <a:cs typeface="Calibri"/>
                <a:sym typeface="Calibri"/>
              </a:rPr>
              <a:t>XXX is not a valid fund code</a:t>
            </a:r>
            <a:endParaRPr dirty="0"/>
          </a:p>
          <a:p>
            <a:pPr marL="914400" lvl="0" indent="-457200" algn="l" rtl="0">
              <a:lnSpc>
                <a:spcPct val="150000"/>
              </a:lnSpc>
              <a:spcBef>
                <a:spcPts val="0"/>
              </a:spcBef>
              <a:spcAft>
                <a:spcPts val="0"/>
              </a:spcAft>
              <a:buClrTx/>
              <a:buChar char="•"/>
            </a:pPr>
            <a:r>
              <a:rPr lang="en-US" sz="2900" dirty="0">
                <a:solidFill>
                  <a:srgbClr val="172B4D"/>
                </a:solidFill>
                <a:latin typeface="Calibri"/>
                <a:ea typeface="Calibri"/>
                <a:cs typeface="Calibri"/>
                <a:sym typeface="Calibri"/>
              </a:rPr>
              <a:t>XXXX is not a valid function code</a:t>
            </a:r>
            <a:endParaRPr dirty="0"/>
          </a:p>
          <a:p>
            <a:pPr marL="914400" lvl="0" indent="-457200" algn="l" rtl="0">
              <a:lnSpc>
                <a:spcPct val="150000"/>
              </a:lnSpc>
              <a:spcBef>
                <a:spcPts val="0"/>
              </a:spcBef>
              <a:spcAft>
                <a:spcPts val="0"/>
              </a:spcAft>
              <a:buClrTx/>
              <a:buChar char="•"/>
            </a:pPr>
            <a:r>
              <a:rPr lang="en-US" sz="2900" dirty="0">
                <a:solidFill>
                  <a:srgbClr val="172B4D"/>
                </a:solidFill>
                <a:latin typeface="Calibri"/>
                <a:ea typeface="Calibri"/>
                <a:cs typeface="Calibri"/>
                <a:sym typeface="Calibri"/>
              </a:rPr>
              <a:t>XXX is not a valid object code </a:t>
            </a:r>
            <a:endParaRPr dirty="0"/>
          </a:p>
          <a:p>
            <a:pPr marL="914400" lvl="0" indent="-457200" algn="l" rtl="0">
              <a:lnSpc>
                <a:spcPct val="150000"/>
              </a:lnSpc>
              <a:spcBef>
                <a:spcPts val="0"/>
              </a:spcBef>
              <a:spcAft>
                <a:spcPts val="0"/>
              </a:spcAft>
              <a:buClrTx/>
              <a:buChar char="•"/>
            </a:pPr>
            <a:r>
              <a:rPr lang="en-US" sz="2900" dirty="0">
                <a:solidFill>
                  <a:srgbClr val="172B4D"/>
                </a:solidFill>
                <a:latin typeface="Calibri"/>
                <a:ea typeface="Calibri"/>
                <a:cs typeface="Calibri"/>
                <a:sym typeface="Calibri"/>
              </a:rPr>
              <a:t>XXXXXX is not a valid subject code</a:t>
            </a:r>
            <a:endParaRPr dirty="0"/>
          </a:p>
          <a:p>
            <a:pPr marL="914400" lvl="0" indent="-457200" algn="l" rtl="0">
              <a:lnSpc>
                <a:spcPct val="150000"/>
              </a:lnSpc>
              <a:spcBef>
                <a:spcPts val="0"/>
              </a:spcBef>
              <a:spcAft>
                <a:spcPts val="0"/>
              </a:spcAft>
              <a:buClrTx/>
              <a:buChar char="•"/>
            </a:pPr>
            <a:r>
              <a:rPr lang="en-US" sz="2900" dirty="0">
                <a:solidFill>
                  <a:srgbClr val="172B4D"/>
                </a:solidFill>
                <a:latin typeface="Calibri"/>
                <a:ea typeface="Calibri"/>
                <a:cs typeface="Calibri"/>
                <a:sym typeface="Calibri"/>
              </a:rPr>
              <a:t>Receipt code XXXX is not at a valid level of detail</a:t>
            </a:r>
            <a:endParaRPr dirty="0"/>
          </a:p>
          <a:p>
            <a:pPr marL="914400" lvl="0" indent="-457200" algn="l" rtl="0">
              <a:lnSpc>
                <a:spcPct val="150000"/>
              </a:lnSpc>
              <a:spcBef>
                <a:spcPts val="0"/>
              </a:spcBef>
              <a:spcAft>
                <a:spcPts val="0"/>
              </a:spcAft>
              <a:buClrTx/>
              <a:buChar char="•"/>
            </a:pPr>
            <a:r>
              <a:rPr lang="en-US" sz="2900" dirty="0">
                <a:solidFill>
                  <a:srgbClr val="172B4D"/>
                </a:solidFill>
                <a:latin typeface="Calibri"/>
                <a:ea typeface="Calibri"/>
                <a:cs typeface="Calibri"/>
                <a:sym typeface="Calibri"/>
              </a:rPr>
              <a:t>Receipt code XXXX is invalid as of </a:t>
            </a:r>
            <a:r>
              <a:rPr lang="en-US" sz="2900" i="1" dirty="0">
                <a:solidFill>
                  <a:srgbClr val="172B4D"/>
                </a:solidFill>
                <a:latin typeface="Calibri"/>
                <a:ea typeface="Calibri"/>
                <a:cs typeface="Calibri"/>
                <a:sym typeface="Calibri"/>
              </a:rPr>
              <a:t>(date)</a:t>
            </a:r>
            <a:endParaRPr dirty="0"/>
          </a:p>
          <a:p>
            <a:pPr marL="914400" lvl="0" indent="-342900" algn="l" rtl="0">
              <a:lnSpc>
                <a:spcPct val="100000"/>
              </a:lnSpc>
              <a:spcBef>
                <a:spcPts val="0"/>
              </a:spcBef>
              <a:spcAft>
                <a:spcPts val="0"/>
              </a:spcAft>
              <a:buSzPts val="1800"/>
              <a:buNone/>
            </a:pPr>
            <a:endParaRPr sz="2900" dirty="0">
              <a:solidFill>
                <a:srgbClr val="172B4D"/>
              </a:solidFill>
              <a:latin typeface="Calibri"/>
              <a:ea typeface="Calibri"/>
              <a:cs typeface="Calibri"/>
              <a:sym typeface="Calibri"/>
            </a:endParaRPr>
          </a:p>
          <a:p>
            <a:pPr marL="457200" lvl="0" indent="0" algn="l" rtl="0">
              <a:lnSpc>
                <a:spcPct val="100000"/>
              </a:lnSpc>
              <a:spcBef>
                <a:spcPts val="0"/>
              </a:spcBef>
              <a:spcAft>
                <a:spcPts val="0"/>
              </a:spcAft>
              <a:buSzPts val="1800"/>
              <a:buNone/>
            </a:pPr>
            <a:r>
              <a:rPr lang="en-US" sz="2900" b="0" i="0" dirty="0">
                <a:solidFill>
                  <a:srgbClr val="172B4D"/>
                </a:solidFill>
                <a:latin typeface="Calibri"/>
                <a:ea typeface="Calibri"/>
                <a:cs typeface="Calibri"/>
                <a:sym typeface="Calibri"/>
              </a:rPr>
              <a:t> </a:t>
            </a:r>
            <a:endParaRPr dirty="0"/>
          </a:p>
          <a:p>
            <a:pPr marL="914400" lvl="0" indent="-342900" algn="l" rtl="0">
              <a:lnSpc>
                <a:spcPct val="100000"/>
              </a:lnSpc>
              <a:spcBef>
                <a:spcPts val="0"/>
              </a:spcBef>
              <a:spcAft>
                <a:spcPts val="0"/>
              </a:spcAft>
              <a:buSzPts val="1800"/>
              <a:buNone/>
            </a:pPr>
            <a:endParaRPr sz="2400" dirty="0">
              <a:solidFill>
                <a:srgbClr val="172B4D"/>
              </a:solidFill>
              <a:latin typeface="Arial"/>
              <a:ea typeface="Arial"/>
              <a:cs typeface="Arial"/>
              <a:sym typeface="Arial"/>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238" name="Google Shape;238;p3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5"/>
          <p:cNvSpPr/>
          <p:nvPr/>
        </p:nvSpPr>
        <p:spPr>
          <a:xfrm>
            <a:off x="734037" y="424070"/>
            <a:ext cx="10411437" cy="103090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35"/>
          <p:cNvSpPr txBox="1">
            <a:spLocks noGrp="1"/>
          </p:cNvSpPr>
          <p:nvPr>
            <p:ph type="title"/>
          </p:nvPr>
        </p:nvSpPr>
        <p:spPr>
          <a:xfrm>
            <a:off x="838200" y="588169"/>
            <a:ext cx="10307274" cy="7792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Level 1 / Level 2 Validation Reports	</a:t>
            </a:r>
            <a:endParaRPr sz="4600">
              <a:solidFill>
                <a:srgbClr val="FFFFFF"/>
              </a:solidFill>
            </a:endParaRPr>
          </a:p>
        </p:txBody>
      </p:sp>
      <p:sp>
        <p:nvSpPr>
          <p:cNvPr id="245" name="Google Shape;245;p35"/>
          <p:cNvSpPr txBox="1">
            <a:spLocks noGrp="1"/>
          </p:cNvSpPr>
          <p:nvPr>
            <p:ph idx="1"/>
          </p:nvPr>
        </p:nvSpPr>
        <p:spPr>
          <a:xfrm>
            <a:off x="176169" y="1696485"/>
            <a:ext cx="10969305" cy="4480477"/>
          </a:xfrm>
          <a:prstGeom prst="rect">
            <a:avLst/>
          </a:prstGeom>
          <a:noFill/>
          <a:ln>
            <a:noFill/>
          </a:ln>
        </p:spPr>
        <p:txBody>
          <a:bodyPr spcFirstLastPara="1" wrap="square" lIns="91425" tIns="45700" rIns="91425" bIns="45700" anchor="t" anchorCtr="0">
            <a:noAutofit/>
          </a:bodyPr>
          <a:lstStyle/>
          <a:p>
            <a:pPr marL="914400" lvl="0" indent="-457200" algn="l" rtl="0">
              <a:lnSpc>
                <a:spcPct val="100000"/>
              </a:lnSpc>
              <a:spcBef>
                <a:spcPts val="0"/>
              </a:spcBef>
              <a:spcAft>
                <a:spcPts val="0"/>
              </a:spcAft>
              <a:buClrTx/>
              <a:buFont typeface="Arial" panose="020B0604020202020204" pitchFamily="34" charset="0"/>
              <a:buChar char="•"/>
            </a:pPr>
            <a:r>
              <a:rPr lang="en-US" sz="2600" b="1" dirty="0">
                <a:latin typeface="Calibri"/>
                <a:ea typeface="Calibri"/>
                <a:cs typeface="Calibri"/>
                <a:sym typeface="Calibri"/>
              </a:rPr>
              <a:t>Other warning messages that are validated in the data collector.</a:t>
            </a:r>
            <a:r>
              <a:rPr lang="en-US" sz="2600" dirty="0"/>
              <a:t>  </a:t>
            </a:r>
            <a:endParaRPr sz="2600" b="1" dirty="0">
              <a:latin typeface="Calibri"/>
              <a:ea typeface="Calibri"/>
              <a:cs typeface="Calibri"/>
              <a:sym typeface="Calibri"/>
            </a:endParaRPr>
          </a:p>
          <a:p>
            <a:pPr marL="914400" lvl="0" indent="-342900" algn="l" rtl="0">
              <a:lnSpc>
                <a:spcPct val="100000"/>
              </a:lnSpc>
              <a:spcBef>
                <a:spcPts val="0"/>
              </a:spcBef>
              <a:spcAft>
                <a:spcPts val="0"/>
              </a:spcAft>
              <a:buClrTx/>
              <a:buFont typeface="Arial" panose="020B0604020202020204" pitchFamily="34" charset="0"/>
              <a:buChar char="•"/>
            </a:pPr>
            <a:endParaRPr sz="2400" b="1" dirty="0">
              <a:latin typeface="Calibri"/>
              <a:ea typeface="Calibri"/>
              <a:cs typeface="Calibri"/>
              <a:sym typeface="Calibri"/>
            </a:endParaRPr>
          </a:p>
          <a:p>
            <a:pPr marL="1371600" lvl="1" indent="-457200" algn="l" rtl="0">
              <a:lnSpc>
                <a:spcPct val="100000"/>
              </a:lnSpc>
              <a:spcBef>
                <a:spcPts val="0"/>
              </a:spcBef>
              <a:spcAft>
                <a:spcPts val="0"/>
              </a:spcAft>
              <a:buClrTx/>
              <a:buSzPct val="100000"/>
              <a:buFont typeface="Arial" panose="020B0604020202020204" pitchFamily="34" charset="0"/>
              <a:buChar char="•"/>
            </a:pPr>
            <a:r>
              <a:rPr lang="en-US" dirty="0">
                <a:latin typeface="Calibri"/>
                <a:ea typeface="Calibri"/>
                <a:cs typeface="Calibri"/>
                <a:sym typeface="Calibri"/>
              </a:rPr>
              <a:t>Function, Object and/or Receipt must be defined at higher level of detail</a:t>
            </a:r>
            <a:endParaRPr dirty="0"/>
          </a:p>
          <a:p>
            <a:pPr marL="1371600" lvl="1" indent="-457200" algn="l" rtl="0">
              <a:lnSpc>
                <a:spcPct val="100000"/>
              </a:lnSpc>
              <a:spcBef>
                <a:spcPts val="0"/>
              </a:spcBef>
              <a:spcAft>
                <a:spcPts val="0"/>
              </a:spcAft>
              <a:buClrTx/>
              <a:buSzPct val="100000"/>
              <a:buFont typeface="Arial" panose="020B0604020202020204" pitchFamily="34" charset="0"/>
              <a:buChar char="•"/>
            </a:pPr>
            <a:r>
              <a:rPr lang="en-US" dirty="0"/>
              <a:t>DEW</a:t>
            </a:r>
            <a:r>
              <a:rPr lang="en-US" dirty="0">
                <a:latin typeface="Calibri"/>
                <a:ea typeface="Calibri"/>
                <a:cs typeface="Calibri"/>
                <a:sym typeface="Calibri"/>
              </a:rPr>
              <a:t> requires SUBJ or IL to be entered for this </a:t>
            </a:r>
            <a:r>
              <a:rPr lang="en-US" dirty="0" err="1">
                <a:latin typeface="Calibri"/>
                <a:ea typeface="Calibri"/>
                <a:cs typeface="Calibri"/>
                <a:sym typeface="Calibri"/>
              </a:rPr>
              <a:t>func</a:t>
            </a:r>
            <a:r>
              <a:rPr lang="en-US" dirty="0">
                <a:latin typeface="Calibri"/>
                <a:ea typeface="Calibri"/>
                <a:cs typeface="Calibri"/>
                <a:sym typeface="Calibri"/>
              </a:rPr>
              <a:t>/obj in most cases</a:t>
            </a:r>
            <a:endParaRPr dirty="0"/>
          </a:p>
          <a:p>
            <a:pPr marL="1371600" lvl="1" indent="-457200" algn="l" rtl="0">
              <a:lnSpc>
                <a:spcPct val="100000"/>
              </a:lnSpc>
              <a:spcBef>
                <a:spcPts val="0"/>
              </a:spcBef>
              <a:spcAft>
                <a:spcPts val="0"/>
              </a:spcAft>
              <a:buClrTx/>
              <a:buSzPct val="100000"/>
              <a:buFont typeface="Arial" panose="020B0604020202020204" pitchFamily="34" charset="0"/>
              <a:buChar char="•"/>
            </a:pPr>
            <a:r>
              <a:rPr lang="en-US" dirty="0"/>
              <a:t>DEW</a:t>
            </a:r>
            <a:r>
              <a:rPr lang="en-US" dirty="0">
                <a:latin typeface="Calibri"/>
                <a:ea typeface="Calibri"/>
                <a:cs typeface="Calibri"/>
                <a:sym typeface="Calibri"/>
              </a:rPr>
              <a:t> requires OPU to be entered for this </a:t>
            </a:r>
            <a:r>
              <a:rPr lang="en-US" dirty="0" err="1">
                <a:latin typeface="Calibri"/>
                <a:ea typeface="Calibri"/>
                <a:cs typeface="Calibri"/>
                <a:sym typeface="Calibri"/>
              </a:rPr>
              <a:t>func</a:t>
            </a:r>
            <a:r>
              <a:rPr lang="en-US" dirty="0">
                <a:latin typeface="Calibri"/>
                <a:ea typeface="Calibri"/>
                <a:cs typeface="Calibri"/>
                <a:sym typeface="Calibri"/>
              </a:rPr>
              <a:t>/obj per EMIS Guide</a:t>
            </a:r>
            <a:endParaRPr dirty="0"/>
          </a:p>
          <a:p>
            <a:pPr marL="1485900" lvl="1" indent="-457200" algn="l" rtl="0">
              <a:lnSpc>
                <a:spcPct val="100000"/>
              </a:lnSpc>
              <a:spcBef>
                <a:spcPts val="0"/>
              </a:spcBef>
              <a:spcAft>
                <a:spcPts val="0"/>
              </a:spcAft>
              <a:buClrTx/>
              <a:buSzPct val="100000"/>
              <a:buFont typeface="Arial" panose="020B0604020202020204" pitchFamily="34" charset="0"/>
              <a:buChar char="•"/>
            </a:pPr>
            <a:endParaRPr sz="2600" dirty="0">
              <a:latin typeface="Calibri"/>
              <a:ea typeface="Calibri"/>
              <a:cs typeface="Calibri"/>
              <a:sym typeface="Calibri"/>
            </a:endParaRPr>
          </a:p>
          <a:p>
            <a:pPr marL="914400" lvl="0" indent="-457200" algn="l" rtl="0">
              <a:lnSpc>
                <a:spcPct val="100000"/>
              </a:lnSpc>
              <a:spcBef>
                <a:spcPts val="0"/>
              </a:spcBef>
              <a:spcAft>
                <a:spcPts val="0"/>
              </a:spcAft>
              <a:buClrTx/>
              <a:buFont typeface="Arial" panose="020B0604020202020204" pitchFamily="34" charset="0"/>
              <a:buChar char="•"/>
            </a:pPr>
            <a:r>
              <a:rPr lang="en-US" sz="2600" i="1" dirty="0">
                <a:latin typeface="Calibri"/>
                <a:ea typeface="Calibri"/>
                <a:cs typeface="Calibri"/>
                <a:sym typeface="Calibri"/>
              </a:rPr>
              <a:t>If district receives Level 1 or Level 2 </a:t>
            </a:r>
            <a:r>
              <a:rPr lang="en-US" sz="2600" i="1" u="sng" dirty="0">
                <a:latin typeface="Calibri"/>
                <a:ea typeface="Calibri"/>
                <a:cs typeface="Calibri"/>
                <a:sym typeface="Calibri"/>
              </a:rPr>
              <a:t>fatal</a:t>
            </a:r>
            <a:r>
              <a:rPr lang="en-US" sz="2600" i="1" dirty="0">
                <a:latin typeface="Calibri"/>
                <a:ea typeface="Calibri"/>
                <a:cs typeface="Calibri"/>
                <a:sym typeface="Calibri"/>
              </a:rPr>
              <a:t> error(s) and has closed the fiscal year, June can be </a:t>
            </a:r>
            <a:r>
              <a:rPr lang="en-US" sz="2600" i="1" dirty="0"/>
              <a:t>reopened</a:t>
            </a:r>
            <a:r>
              <a:rPr lang="en-US" sz="2600" i="1" dirty="0">
                <a:latin typeface="Calibri"/>
                <a:ea typeface="Calibri"/>
                <a:cs typeface="Calibri"/>
                <a:sym typeface="Calibri"/>
              </a:rPr>
              <a:t> to make any necessary changes.</a:t>
            </a:r>
            <a:endParaRPr sz="2600" i="1" dirty="0">
              <a:latin typeface="Calibri"/>
              <a:ea typeface="Calibri"/>
              <a:cs typeface="Calibri"/>
              <a:sym typeface="Calibri"/>
            </a:endParaRPr>
          </a:p>
        </p:txBody>
      </p:sp>
      <p:sp>
        <p:nvSpPr>
          <p:cNvPr id="246" name="Google Shape;246;p3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p:nvPr/>
        </p:nvSpPr>
        <p:spPr>
          <a:xfrm>
            <a:off x="838200" y="305344"/>
            <a:ext cx="10515600" cy="123998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p36"/>
          <p:cNvSpPr txBox="1">
            <a:spLocks noGrp="1"/>
          </p:cNvSpPr>
          <p:nvPr>
            <p:ph type="title"/>
          </p:nvPr>
        </p:nvSpPr>
        <p:spPr>
          <a:xfrm>
            <a:off x="838200" y="37005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Account Validation Errors</a:t>
            </a:r>
            <a:endParaRPr sz="4600" dirty="0">
              <a:solidFill>
                <a:srgbClr val="FFFFFF"/>
              </a:solidFill>
            </a:endParaRPr>
          </a:p>
        </p:txBody>
      </p:sp>
      <p:sp>
        <p:nvSpPr>
          <p:cNvPr id="253" name="Google Shape;253;p36"/>
          <p:cNvSpPr txBox="1">
            <a:spLocks noGrp="1"/>
          </p:cNvSpPr>
          <p:nvPr>
            <p:ph idx="1"/>
          </p:nvPr>
        </p:nvSpPr>
        <p:spPr>
          <a:xfrm>
            <a:off x="838200" y="2077829"/>
            <a:ext cx="10515600" cy="4099133"/>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r>
              <a:rPr lang="en-US" sz="3300">
                <a:latin typeface="Calibri"/>
                <a:ea typeface="Calibri"/>
                <a:cs typeface="Calibri"/>
                <a:sym typeface="Calibri"/>
              </a:rPr>
              <a:t>Any accounts with Invalid Validation Errors that have amounts in the reporting fiscal year must be cleaned up by using Account Change under Utilities.</a:t>
            </a:r>
            <a:endParaRPr/>
          </a:p>
          <a:p>
            <a:pPr marL="914400" lvl="0" indent="-342900" algn="l" rtl="0">
              <a:lnSpc>
                <a:spcPct val="100000"/>
              </a:lnSpc>
              <a:spcBef>
                <a:spcPts val="0"/>
              </a:spcBef>
              <a:spcAft>
                <a:spcPts val="0"/>
              </a:spcAft>
              <a:buSzPts val="1800"/>
              <a:buNone/>
            </a:pPr>
            <a:endParaRPr sz="3300">
              <a:latin typeface="Calibri"/>
              <a:ea typeface="Calibri"/>
              <a:cs typeface="Calibri"/>
              <a:sym typeface="Calibri"/>
            </a:endParaRPr>
          </a:p>
        </p:txBody>
      </p:sp>
      <p:sp>
        <p:nvSpPr>
          <p:cNvPr id="255" name="Google Shape;255;p36"/>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3" name="Picture 2">
            <a:extLst>
              <a:ext uri="{FF2B5EF4-FFF2-40B4-BE49-F238E27FC236}">
                <a16:creationId xmlns:a16="http://schemas.microsoft.com/office/drawing/2014/main" id="{9E02B32A-1B6F-40F8-B892-48A502989EF0}"/>
              </a:ext>
            </a:extLst>
          </p:cNvPr>
          <p:cNvPicPr>
            <a:picLocks noChangeAspect="1"/>
          </p:cNvPicPr>
          <p:nvPr/>
        </p:nvPicPr>
        <p:blipFill>
          <a:blip r:embed="rId3"/>
          <a:stretch>
            <a:fillRect/>
          </a:stretch>
        </p:blipFill>
        <p:spPr>
          <a:xfrm>
            <a:off x="1097280" y="3827918"/>
            <a:ext cx="9904762" cy="220952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p:nvPr/>
        </p:nvSpPr>
        <p:spPr>
          <a:xfrm>
            <a:off x="838200" y="228305"/>
            <a:ext cx="10515600" cy="132556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37"/>
          <p:cNvSpPr txBox="1">
            <a:spLocks noGrp="1"/>
          </p:cNvSpPr>
          <p:nvPr>
            <p:ph type="title"/>
          </p:nvPr>
        </p:nvSpPr>
        <p:spPr>
          <a:xfrm>
            <a:off x="838200" y="469447"/>
            <a:ext cx="10515600" cy="10691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Review Operational Units</a:t>
            </a:r>
            <a:endParaRPr sz="4600" dirty="0">
              <a:solidFill>
                <a:srgbClr val="FFFFFF"/>
              </a:solidFill>
            </a:endParaRPr>
          </a:p>
        </p:txBody>
      </p:sp>
      <p:sp>
        <p:nvSpPr>
          <p:cNvPr id="262" name="Google Shape;262;p37"/>
          <p:cNvSpPr txBox="1">
            <a:spLocks noGrp="1"/>
          </p:cNvSpPr>
          <p:nvPr>
            <p:ph idx="1"/>
          </p:nvPr>
        </p:nvSpPr>
        <p:spPr>
          <a:xfrm>
            <a:off x="679507" y="1821451"/>
            <a:ext cx="11150281" cy="435551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Tx/>
              <a:buFont typeface="Arial" panose="020B0604020202020204" pitchFamily="34" charset="0"/>
              <a:buChar char="•"/>
            </a:pPr>
            <a:r>
              <a:rPr lang="en-US" sz="2400" dirty="0"/>
              <a:t>Review under </a:t>
            </a:r>
            <a:r>
              <a:rPr lang="en-US" sz="2400" b="1" dirty="0"/>
              <a:t>Core menu</a:t>
            </a:r>
            <a:r>
              <a:rPr lang="en-US" sz="2400" dirty="0"/>
              <a:t> or by running the </a:t>
            </a:r>
            <a:r>
              <a:rPr lang="en-US" sz="2400" b="1" dirty="0"/>
              <a:t>SSDT OPU Listing Report </a:t>
            </a:r>
            <a:r>
              <a:rPr lang="en-US" sz="2400" dirty="0"/>
              <a:t>under Reports</a:t>
            </a:r>
            <a:endParaRPr dirty="0"/>
          </a:p>
          <a:p>
            <a:pPr marL="457200" lvl="0" indent="-342900" algn="l" rtl="0">
              <a:lnSpc>
                <a:spcPct val="90000"/>
              </a:lnSpc>
              <a:spcBef>
                <a:spcPts val="1000"/>
              </a:spcBef>
              <a:spcAft>
                <a:spcPts val="0"/>
              </a:spcAft>
              <a:buClrTx/>
              <a:buFont typeface="Arial" panose="020B0604020202020204" pitchFamily="34" charset="0"/>
              <a:buChar char="•"/>
            </a:pPr>
            <a:endParaRPr sz="2400" dirty="0"/>
          </a:p>
          <a:p>
            <a:pPr marL="457200" lvl="0" indent="-342900" algn="l" rtl="0">
              <a:lnSpc>
                <a:spcPct val="90000"/>
              </a:lnSpc>
              <a:spcBef>
                <a:spcPts val="1000"/>
              </a:spcBef>
              <a:spcAft>
                <a:spcPts val="0"/>
              </a:spcAft>
              <a:buClrTx/>
              <a:buFont typeface="Arial" panose="020B0604020202020204" pitchFamily="34" charset="0"/>
              <a:buChar char="•"/>
            </a:pPr>
            <a:r>
              <a:rPr lang="en-US" sz="2400" dirty="0"/>
              <a:t>Verify </a:t>
            </a:r>
            <a:r>
              <a:rPr lang="en-US" sz="2400" b="1" dirty="0"/>
              <a:t>IRN Numbers </a:t>
            </a:r>
            <a:r>
              <a:rPr lang="en-US" sz="2400" dirty="0"/>
              <a:t>and </a:t>
            </a:r>
            <a:r>
              <a:rPr lang="en-US" sz="2400" b="1" dirty="0"/>
              <a:t>Entity Types </a:t>
            </a:r>
            <a:r>
              <a:rPr lang="en-US" sz="2400" dirty="0"/>
              <a:t>are accurate.</a:t>
            </a:r>
            <a:endParaRPr dirty="0"/>
          </a:p>
          <a:p>
            <a:pPr marL="971550" lvl="1" indent="-285750" algn="l" rtl="0">
              <a:lnSpc>
                <a:spcPct val="90000"/>
              </a:lnSpc>
              <a:spcBef>
                <a:spcPts val="500"/>
              </a:spcBef>
              <a:spcAft>
                <a:spcPts val="0"/>
              </a:spcAft>
              <a:buClrTx/>
              <a:buSzPct val="100000"/>
              <a:buFont typeface="Arial" panose="020B0604020202020204" pitchFamily="34" charset="0"/>
              <a:buChar char="•"/>
            </a:pPr>
            <a:endParaRPr dirty="0"/>
          </a:p>
          <a:p>
            <a:pPr marL="914400" lvl="1" indent="-342900" algn="l" rtl="0">
              <a:lnSpc>
                <a:spcPct val="90000"/>
              </a:lnSpc>
              <a:spcBef>
                <a:spcPts val="500"/>
              </a:spcBef>
              <a:spcAft>
                <a:spcPts val="0"/>
              </a:spcAft>
              <a:buClrTx/>
              <a:buSzPct val="100000"/>
              <a:buFont typeface="Arial" panose="020B0604020202020204" pitchFamily="34" charset="0"/>
              <a:buChar char="•"/>
            </a:pPr>
            <a:r>
              <a:rPr lang="en-US" dirty="0"/>
              <a:t>OPU of 000 must be the reporting district IRN.</a:t>
            </a:r>
            <a:endParaRPr dirty="0"/>
          </a:p>
          <a:p>
            <a:pPr marL="971550" lvl="1" indent="-285750" algn="l" rtl="0">
              <a:lnSpc>
                <a:spcPct val="90000"/>
              </a:lnSpc>
              <a:spcBef>
                <a:spcPts val="500"/>
              </a:spcBef>
              <a:spcAft>
                <a:spcPts val="0"/>
              </a:spcAft>
              <a:buClrTx/>
              <a:buSzPct val="100000"/>
              <a:buFont typeface="Arial" panose="020B0604020202020204" pitchFamily="34" charset="0"/>
              <a:buChar char="•"/>
            </a:pPr>
            <a:endParaRPr dirty="0"/>
          </a:p>
          <a:p>
            <a:pPr marL="914400" lvl="1" indent="-342900" algn="l" rtl="0">
              <a:lnSpc>
                <a:spcPct val="90000"/>
              </a:lnSpc>
              <a:spcBef>
                <a:spcPts val="500"/>
              </a:spcBef>
              <a:spcAft>
                <a:spcPts val="0"/>
              </a:spcAft>
              <a:buClrTx/>
              <a:buSzPct val="100000"/>
              <a:buFont typeface="Arial" panose="020B0604020202020204" pitchFamily="34" charset="0"/>
              <a:buChar char="•"/>
            </a:pPr>
            <a:r>
              <a:rPr lang="en-US" dirty="0"/>
              <a:t>All OPU’s must have an IRN defined within your district.</a:t>
            </a:r>
            <a:endParaRPr dirty="0"/>
          </a:p>
          <a:p>
            <a:pPr marL="971550" lvl="1" indent="-285750" algn="l" rtl="0">
              <a:lnSpc>
                <a:spcPct val="90000"/>
              </a:lnSpc>
              <a:spcBef>
                <a:spcPts val="500"/>
              </a:spcBef>
              <a:spcAft>
                <a:spcPts val="0"/>
              </a:spcAft>
              <a:buClrTx/>
              <a:buSzPct val="100000"/>
              <a:buFont typeface="Arial" panose="020B0604020202020204" pitchFamily="34" charset="0"/>
              <a:buChar char="•"/>
            </a:pPr>
            <a:endParaRPr dirty="0"/>
          </a:p>
          <a:p>
            <a:pPr marL="914400" lvl="1" indent="-342900" algn="l" rtl="0">
              <a:lnSpc>
                <a:spcPct val="90000"/>
              </a:lnSpc>
              <a:spcBef>
                <a:spcPts val="500"/>
              </a:spcBef>
              <a:spcAft>
                <a:spcPts val="0"/>
              </a:spcAft>
              <a:buClrTx/>
              <a:buSzPct val="100000"/>
              <a:buFont typeface="Arial" panose="020B0604020202020204" pitchFamily="34" charset="0"/>
              <a:buChar char="•"/>
            </a:pPr>
            <a:r>
              <a:rPr lang="en-US" dirty="0"/>
              <a:t>The OPU for Central Office should be checked</a:t>
            </a:r>
            <a:endParaRPr dirty="0"/>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264" name="Google Shape;264;p3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263" name="Google Shape;263;p37"/>
          <p:cNvPicPr preferRelativeResize="0"/>
          <p:nvPr/>
        </p:nvPicPr>
        <p:blipFill rotWithShape="1">
          <a:blip r:embed="rId3">
            <a:alphaModFix/>
          </a:blip>
          <a:srcRect/>
          <a:stretch/>
        </p:blipFill>
        <p:spPr>
          <a:xfrm>
            <a:off x="8268709" y="2694282"/>
            <a:ext cx="2895600" cy="26098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8"/>
          <p:cNvSpPr/>
          <p:nvPr/>
        </p:nvSpPr>
        <p:spPr>
          <a:xfrm>
            <a:off x="838200" y="424070"/>
            <a:ext cx="10515600" cy="107623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0" name="Google Shape;270;p38"/>
          <p:cNvSpPr txBox="1">
            <a:spLocks noGrp="1"/>
          </p:cNvSpPr>
          <p:nvPr>
            <p:ph type="title"/>
          </p:nvPr>
        </p:nvSpPr>
        <p:spPr>
          <a:xfrm>
            <a:off x="838200" y="441788"/>
            <a:ext cx="10515600" cy="10691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Appropriations</a:t>
            </a:r>
            <a:endParaRPr sz="4600" dirty="0">
              <a:solidFill>
                <a:srgbClr val="FFFFFF"/>
              </a:solidFill>
            </a:endParaRPr>
          </a:p>
        </p:txBody>
      </p:sp>
      <p:sp>
        <p:nvSpPr>
          <p:cNvPr id="271" name="Google Shape;271;p38"/>
          <p:cNvSpPr txBox="1">
            <a:spLocks noGrp="1"/>
          </p:cNvSpPr>
          <p:nvPr>
            <p:ph idx="1"/>
          </p:nvPr>
        </p:nvSpPr>
        <p:spPr>
          <a:xfrm>
            <a:off x="577049" y="2069432"/>
            <a:ext cx="10706469" cy="3821230"/>
          </a:xfrm>
          <a:prstGeom prst="rect">
            <a:avLst/>
          </a:prstGeom>
          <a:noFill/>
          <a:ln>
            <a:noFill/>
          </a:ln>
        </p:spPr>
        <p:txBody>
          <a:bodyPr spcFirstLastPara="1" wrap="square" lIns="91425" tIns="45700" rIns="91425" bIns="45700" anchor="t" anchorCtr="0">
            <a:noAutofit/>
          </a:bodyPr>
          <a:lstStyle/>
          <a:p>
            <a:pPr marL="914400" lvl="0" indent="-457200" algn="l" rtl="0">
              <a:lnSpc>
                <a:spcPct val="100000"/>
              </a:lnSpc>
              <a:spcBef>
                <a:spcPts val="0"/>
              </a:spcBef>
              <a:spcAft>
                <a:spcPts val="0"/>
              </a:spcAft>
              <a:buClrTx/>
              <a:buFont typeface="Arial" panose="020B0604020202020204" pitchFamily="34" charset="0"/>
              <a:buChar char="•"/>
            </a:pPr>
            <a:r>
              <a:rPr lang="en-US" sz="2400" dirty="0">
                <a:latin typeface="Calibri"/>
                <a:ea typeface="Calibri"/>
                <a:cs typeface="Calibri"/>
                <a:sym typeface="Calibri"/>
              </a:rPr>
              <a:t>Use the </a:t>
            </a:r>
            <a:r>
              <a:rPr lang="en-US" sz="2400" b="1" dirty="0">
                <a:latin typeface="Calibri"/>
                <a:ea typeface="Calibri"/>
                <a:cs typeface="Calibri"/>
                <a:sym typeface="Calibri"/>
              </a:rPr>
              <a:t>BUDGETING &gt; SCENARIOS </a:t>
            </a:r>
            <a:r>
              <a:rPr lang="en-US" sz="2400" dirty="0">
                <a:latin typeface="Calibri"/>
                <a:ea typeface="Calibri"/>
                <a:cs typeface="Calibri"/>
                <a:sym typeface="Calibri"/>
              </a:rPr>
              <a:t>option to enter next year proposed Budgets and Revenue estimates.</a:t>
            </a:r>
            <a:endParaRPr dirty="0"/>
          </a:p>
          <a:p>
            <a:pPr marL="914400" lvl="0" indent="-342900" algn="l" rtl="0">
              <a:lnSpc>
                <a:spcPct val="100000"/>
              </a:lnSpc>
              <a:spcBef>
                <a:spcPts val="0"/>
              </a:spcBef>
              <a:spcAft>
                <a:spcPts val="0"/>
              </a:spcAft>
              <a:buClrTx/>
              <a:buFont typeface="Arial" panose="020B0604020202020204" pitchFamily="34" charset="0"/>
              <a:buChar char="•"/>
            </a:pPr>
            <a:endParaRPr sz="2400" dirty="0">
              <a:latin typeface="Calibri"/>
              <a:ea typeface="Calibri"/>
              <a:cs typeface="Calibri"/>
              <a:sym typeface="Calibri"/>
            </a:endParaRPr>
          </a:p>
          <a:p>
            <a:pPr marL="914400" lvl="0" indent="-457200" algn="l" rtl="0">
              <a:lnSpc>
                <a:spcPct val="100000"/>
              </a:lnSpc>
              <a:spcBef>
                <a:spcPts val="0"/>
              </a:spcBef>
              <a:spcAft>
                <a:spcPts val="0"/>
              </a:spcAft>
              <a:buClrTx/>
              <a:buFont typeface="Arial" panose="020B0604020202020204" pitchFamily="34" charset="0"/>
              <a:buChar char="•"/>
            </a:pPr>
            <a:r>
              <a:rPr lang="en-US" sz="2400" dirty="0">
                <a:latin typeface="Calibri"/>
                <a:ea typeface="Calibri"/>
                <a:cs typeface="Calibri"/>
                <a:sym typeface="Calibri"/>
              </a:rPr>
              <a:t>Refer to </a:t>
            </a:r>
            <a:r>
              <a:rPr lang="en-US" sz="2400" b="1" dirty="0">
                <a:latin typeface="Calibri"/>
                <a:ea typeface="Calibri"/>
                <a:cs typeface="Calibri"/>
                <a:sym typeface="Calibri"/>
              </a:rPr>
              <a:t>Appendix &gt; Useful Procedures </a:t>
            </a:r>
            <a:r>
              <a:rPr lang="en-US" sz="2400" dirty="0">
                <a:latin typeface="Calibri"/>
                <a:ea typeface="Calibri"/>
                <a:cs typeface="Calibri"/>
                <a:sym typeface="Calibri"/>
              </a:rPr>
              <a:t>for steps </a:t>
            </a:r>
          </a:p>
          <a:p>
            <a:pPr marL="1389888" lvl="2" indent="-457200">
              <a:lnSpc>
                <a:spcPct val="100000"/>
              </a:lnSpc>
              <a:spcBef>
                <a:spcPts val="0"/>
              </a:spcBef>
              <a:spcAft>
                <a:spcPts val="0"/>
              </a:spcAft>
              <a:buClrTx/>
              <a:buSzPct val="100000"/>
              <a:buFont typeface="Arial" panose="020B0604020202020204" pitchFamily="34" charset="0"/>
              <a:buChar char="•"/>
            </a:pPr>
            <a:r>
              <a:rPr lang="en-US" sz="1800" i="1" u="sng" cap="none" dirty="0">
                <a:solidFill>
                  <a:schemeClr val="hlink"/>
                </a:solidFill>
                <a:latin typeface="Calibri"/>
                <a:ea typeface="Calibri"/>
                <a:cs typeface="Calibri"/>
                <a:sym typeface="Calibri"/>
                <a:hlinkClick r:id="rId3"/>
              </a:rPr>
              <a:t>Budgeting Scenario Steps for creating Proposed Amounts for the Next Fiscal Year</a:t>
            </a:r>
            <a:endParaRPr lang="en-US" sz="1800" i="1" u="sng" dirty="0">
              <a:solidFill>
                <a:schemeClr val="hlink"/>
              </a:solidFill>
              <a:latin typeface="Calibri"/>
              <a:ea typeface="Calibri"/>
              <a:cs typeface="Calibri"/>
              <a:sym typeface="Calibri"/>
            </a:endParaRPr>
          </a:p>
          <a:p>
            <a:pPr marL="1389888" lvl="2" indent="-457200">
              <a:lnSpc>
                <a:spcPct val="100000"/>
              </a:lnSpc>
              <a:spcBef>
                <a:spcPts val="0"/>
              </a:spcBef>
              <a:spcAft>
                <a:spcPts val="0"/>
              </a:spcAft>
              <a:buClrTx/>
              <a:buSzPct val="100000"/>
              <a:buFont typeface="Arial" panose="020B0604020202020204" pitchFamily="34" charset="0"/>
              <a:buChar char="•"/>
            </a:pPr>
            <a:endParaRPr lang="en-US" sz="1800" i="1" u="sng" cap="none" dirty="0">
              <a:solidFill>
                <a:schemeClr val="hlink"/>
              </a:solidFill>
              <a:latin typeface="Calibri"/>
              <a:ea typeface="Calibri"/>
              <a:cs typeface="Calibri"/>
              <a:sym typeface="Calibri"/>
            </a:endParaRPr>
          </a:p>
          <a:p>
            <a:pPr marL="1275588" lvl="2" indent="-342900">
              <a:lnSpc>
                <a:spcPct val="100000"/>
              </a:lnSpc>
              <a:spcBef>
                <a:spcPts val="0"/>
              </a:spcBef>
              <a:spcAft>
                <a:spcPts val="0"/>
              </a:spcAft>
              <a:buClrTx/>
              <a:buSzPct val="100000"/>
              <a:buFont typeface="Arial" panose="020B0604020202020204" pitchFamily="34" charset="0"/>
              <a:buChar char="•"/>
            </a:pPr>
            <a:r>
              <a:rPr lang="en-US" sz="1800" cap="none" dirty="0">
                <a:latin typeface="Calibri"/>
                <a:ea typeface="Calibri"/>
                <a:cs typeface="Calibri"/>
                <a:sym typeface="Calibri"/>
              </a:rPr>
              <a:t>Training /</a:t>
            </a:r>
            <a:r>
              <a:rPr lang="en-US" sz="1800" cap="none" dirty="0" err="1">
                <a:latin typeface="Calibri"/>
                <a:ea typeface="Calibri"/>
                <a:cs typeface="Calibri"/>
                <a:sym typeface="Calibri"/>
              </a:rPr>
              <a:t>Worksession</a:t>
            </a:r>
            <a:r>
              <a:rPr lang="en-US" sz="1800" cap="none" dirty="0">
                <a:latin typeface="Calibri"/>
                <a:ea typeface="Calibri"/>
                <a:cs typeface="Calibri"/>
                <a:sym typeface="Calibri"/>
              </a:rPr>
              <a:t> Thursday, June 26</a:t>
            </a:r>
          </a:p>
          <a:p>
            <a:pPr marL="0" lvl="0" indent="0" algn="l" rtl="0">
              <a:lnSpc>
                <a:spcPct val="100000"/>
              </a:lnSpc>
              <a:spcBef>
                <a:spcPts val="0"/>
              </a:spcBef>
              <a:spcAft>
                <a:spcPts val="0"/>
              </a:spcAft>
              <a:buSzPts val="1800"/>
              <a:buNone/>
            </a:pPr>
            <a:endParaRPr sz="2300" i="1" dirty="0">
              <a:latin typeface="Calibri"/>
              <a:ea typeface="Calibri"/>
              <a:cs typeface="Calibri"/>
              <a:sym typeface="Calibri"/>
            </a:endParaRPr>
          </a:p>
        </p:txBody>
      </p:sp>
      <p:sp>
        <p:nvSpPr>
          <p:cNvPr id="272" name="Google Shape;272;p3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9"/>
          <p:cNvSpPr/>
          <p:nvPr/>
        </p:nvSpPr>
        <p:spPr>
          <a:xfrm>
            <a:off x="838200" y="424071"/>
            <a:ext cx="10515600" cy="108709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78" name="Google Shape;278;p39"/>
          <p:cNvSpPr txBox="1">
            <a:spLocks noGrp="1"/>
          </p:cNvSpPr>
          <p:nvPr>
            <p:ph type="title"/>
          </p:nvPr>
        </p:nvSpPr>
        <p:spPr>
          <a:xfrm>
            <a:off x="838200" y="588169"/>
            <a:ext cx="10515600" cy="797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Prepare Requisitions/Purchase Orders</a:t>
            </a:r>
            <a:endParaRPr sz="4600" dirty="0">
              <a:solidFill>
                <a:srgbClr val="FFFFFF"/>
              </a:solidFill>
            </a:endParaRPr>
          </a:p>
        </p:txBody>
      </p:sp>
      <p:sp>
        <p:nvSpPr>
          <p:cNvPr id="279" name="Google Shape;279;p39"/>
          <p:cNvSpPr txBox="1">
            <a:spLocks noGrp="1"/>
          </p:cNvSpPr>
          <p:nvPr>
            <p:ph idx="1"/>
          </p:nvPr>
        </p:nvSpPr>
        <p:spPr>
          <a:xfrm>
            <a:off x="654517" y="1546175"/>
            <a:ext cx="10425087" cy="4665796"/>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endParaRPr lang="en-US" sz="2300" b="1" dirty="0">
              <a:latin typeface="Calibri"/>
              <a:ea typeface="Calibri"/>
              <a:cs typeface="Calibri"/>
              <a:sym typeface="Calibri"/>
            </a:endParaRPr>
          </a:p>
          <a:p>
            <a:pPr marL="457200" lvl="0" indent="0" algn="l" rtl="0">
              <a:lnSpc>
                <a:spcPct val="100000"/>
              </a:lnSpc>
              <a:spcBef>
                <a:spcPts val="0"/>
              </a:spcBef>
              <a:spcAft>
                <a:spcPts val="0"/>
              </a:spcAft>
              <a:buSzPts val="1800"/>
              <a:buNone/>
            </a:pPr>
            <a:r>
              <a:rPr lang="en-US" sz="2300" b="1" dirty="0">
                <a:latin typeface="Calibri"/>
                <a:ea typeface="Calibri"/>
                <a:cs typeface="Calibri"/>
                <a:sym typeface="Calibri"/>
              </a:rPr>
              <a:t>Requisitions/Purchase can be entered for July 202</a:t>
            </a:r>
            <a:r>
              <a:rPr lang="en-US" sz="2300" b="1" dirty="0"/>
              <a:t>5</a:t>
            </a:r>
            <a:r>
              <a:rPr lang="en-US" sz="2300" b="1" dirty="0">
                <a:latin typeface="Calibri"/>
                <a:ea typeface="Calibri"/>
                <a:cs typeface="Calibri"/>
                <a:sym typeface="Calibri"/>
              </a:rPr>
              <a:t> </a:t>
            </a:r>
            <a:endParaRPr sz="2300" dirty="0">
              <a:latin typeface="Calibri"/>
              <a:ea typeface="Calibri"/>
              <a:cs typeface="Calibri"/>
              <a:sym typeface="Calibri"/>
            </a:endParaRPr>
          </a:p>
          <a:p>
            <a:pPr marL="1371600" lvl="1" indent="-457200" algn="l" rtl="0">
              <a:lnSpc>
                <a:spcPct val="100000"/>
              </a:lnSpc>
              <a:spcBef>
                <a:spcPts val="0"/>
              </a:spcBef>
              <a:spcAft>
                <a:spcPts val="0"/>
              </a:spcAft>
              <a:buClrTx/>
              <a:buSzPct val="100000"/>
              <a:buChar char="•"/>
            </a:pPr>
            <a:r>
              <a:rPr lang="en-US" sz="2000" dirty="0">
                <a:latin typeface="Calibri"/>
                <a:ea typeface="Calibri"/>
                <a:cs typeface="Calibri"/>
                <a:sym typeface="Calibri"/>
              </a:rPr>
              <a:t>Posting Period must be </a:t>
            </a:r>
            <a:r>
              <a:rPr lang="en-US" sz="2000" b="1" dirty="0">
                <a:latin typeface="Calibri"/>
                <a:ea typeface="Calibri"/>
                <a:cs typeface="Calibri"/>
                <a:sym typeface="Calibri"/>
              </a:rPr>
              <a:t>open </a:t>
            </a:r>
            <a:r>
              <a:rPr lang="en-US" sz="2000" dirty="0">
                <a:latin typeface="Calibri"/>
                <a:ea typeface="Calibri"/>
                <a:cs typeface="Calibri"/>
                <a:sym typeface="Calibri"/>
              </a:rPr>
              <a:t>for July   </a:t>
            </a:r>
            <a:endParaRPr sz="2000" dirty="0">
              <a:latin typeface="Calibri"/>
              <a:ea typeface="Calibri"/>
              <a:cs typeface="Calibri"/>
              <a:sym typeface="Calibri"/>
            </a:endParaRPr>
          </a:p>
          <a:p>
            <a:pPr marL="1371600" lvl="1" indent="-457200" algn="l" rtl="0">
              <a:lnSpc>
                <a:spcPct val="100000"/>
              </a:lnSpc>
              <a:spcBef>
                <a:spcPts val="0"/>
              </a:spcBef>
              <a:spcAft>
                <a:spcPts val="0"/>
              </a:spcAft>
              <a:buClrTx/>
              <a:buSzPct val="100000"/>
              <a:buChar char="•"/>
            </a:pPr>
            <a:r>
              <a:rPr lang="en-US" sz="2000" dirty="0">
                <a:latin typeface="Calibri"/>
                <a:ea typeface="Calibri"/>
                <a:cs typeface="Calibri"/>
                <a:sym typeface="Calibri"/>
              </a:rPr>
              <a:t>July 202</a:t>
            </a:r>
            <a:r>
              <a:rPr lang="en-US" sz="2000" dirty="0"/>
              <a:t>5</a:t>
            </a:r>
            <a:r>
              <a:rPr lang="en-US" sz="2000" dirty="0">
                <a:latin typeface="Calibri"/>
                <a:ea typeface="Calibri"/>
                <a:cs typeface="Calibri"/>
                <a:sym typeface="Calibri"/>
              </a:rPr>
              <a:t> does </a:t>
            </a:r>
            <a:r>
              <a:rPr lang="en-US" sz="2000" u="sng" dirty="0">
                <a:latin typeface="Calibri"/>
                <a:ea typeface="Calibri"/>
                <a:cs typeface="Calibri"/>
                <a:sym typeface="Calibri"/>
              </a:rPr>
              <a:t>NOT</a:t>
            </a:r>
            <a:r>
              <a:rPr lang="en-US" sz="2000" dirty="0">
                <a:latin typeface="Calibri"/>
                <a:ea typeface="Calibri"/>
                <a:cs typeface="Calibri"/>
                <a:sym typeface="Calibri"/>
              </a:rPr>
              <a:t> need to be current posting period</a:t>
            </a:r>
            <a:endParaRPr sz="2000" dirty="0">
              <a:latin typeface="Calibri"/>
              <a:ea typeface="Calibri"/>
              <a:cs typeface="Calibri"/>
              <a:sym typeface="Calibri"/>
            </a:endParaRPr>
          </a:p>
          <a:p>
            <a:pPr marL="0" lvl="0" indent="0" algn="l" rtl="0">
              <a:lnSpc>
                <a:spcPct val="100000"/>
              </a:lnSpc>
              <a:spcBef>
                <a:spcPts val="0"/>
              </a:spcBef>
              <a:spcAft>
                <a:spcPts val="0"/>
              </a:spcAft>
              <a:buSzPts val="1800"/>
              <a:buNone/>
            </a:pPr>
            <a:endParaRPr dirty="0">
              <a:latin typeface="Calibri"/>
              <a:ea typeface="Calibri"/>
              <a:cs typeface="Calibri"/>
              <a:sym typeface="Calibri"/>
            </a:endParaRPr>
          </a:p>
        </p:txBody>
      </p:sp>
      <p:sp>
        <p:nvSpPr>
          <p:cNvPr id="281" name="Google Shape;281;p3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280" name="Google Shape;280;p39"/>
          <p:cNvPicPr preferRelativeResize="0"/>
          <p:nvPr/>
        </p:nvPicPr>
        <p:blipFill rotWithShape="1">
          <a:blip r:embed="rId3">
            <a:alphaModFix/>
          </a:blip>
          <a:srcRect/>
          <a:stretch/>
        </p:blipFill>
        <p:spPr>
          <a:xfrm>
            <a:off x="1623028" y="3429000"/>
            <a:ext cx="8305183" cy="225996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p:nvPr/>
        </p:nvSpPr>
        <p:spPr>
          <a:xfrm>
            <a:off x="959318" y="368305"/>
            <a:ext cx="10563726" cy="95035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40"/>
          <p:cNvSpPr txBox="1">
            <a:spLocks noGrp="1"/>
          </p:cNvSpPr>
          <p:nvPr>
            <p:ph type="title"/>
          </p:nvPr>
        </p:nvSpPr>
        <p:spPr>
          <a:xfrm>
            <a:off x="838200" y="588169"/>
            <a:ext cx="10563726" cy="7980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Month End Closing</a:t>
            </a:r>
            <a:endParaRPr sz="4600">
              <a:solidFill>
                <a:srgbClr val="FFFFFF"/>
              </a:solidFill>
            </a:endParaRPr>
          </a:p>
        </p:txBody>
      </p:sp>
      <p:sp>
        <p:nvSpPr>
          <p:cNvPr id="288" name="Google Shape;288;p40"/>
          <p:cNvSpPr txBox="1">
            <a:spLocks noGrp="1"/>
          </p:cNvSpPr>
          <p:nvPr>
            <p:ph idx="1"/>
          </p:nvPr>
        </p:nvSpPr>
        <p:spPr>
          <a:xfrm>
            <a:off x="959318" y="1472774"/>
            <a:ext cx="10442608" cy="4797057"/>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chemeClr val="dk1"/>
              </a:buClr>
              <a:buSzPts val="2400"/>
              <a:buNone/>
            </a:pPr>
            <a:endParaRPr lang="en-US" sz="3000" b="1" dirty="0"/>
          </a:p>
          <a:p>
            <a:pPr marL="228600" lvl="0" indent="-76200" algn="l" rtl="0">
              <a:lnSpc>
                <a:spcPct val="90000"/>
              </a:lnSpc>
              <a:spcBef>
                <a:spcPts val="0"/>
              </a:spcBef>
              <a:spcAft>
                <a:spcPts val="0"/>
              </a:spcAft>
              <a:buClr>
                <a:schemeClr val="dk1"/>
              </a:buClr>
              <a:buSzPts val="2400"/>
              <a:buNone/>
            </a:pPr>
            <a:r>
              <a:rPr lang="en-US" sz="3000" b="1" dirty="0"/>
              <a:t>Proceed with closing out for the month of June</a:t>
            </a:r>
            <a:endParaRPr dirty="0"/>
          </a:p>
          <a:p>
            <a:pPr marL="495300" lvl="0" indent="-190500" algn="l" rtl="0">
              <a:lnSpc>
                <a:spcPct val="90000"/>
              </a:lnSpc>
              <a:spcBef>
                <a:spcPts val="0"/>
              </a:spcBef>
              <a:spcAft>
                <a:spcPts val="0"/>
              </a:spcAft>
              <a:buSzPts val="2400"/>
              <a:buNone/>
            </a:pPr>
            <a:endParaRPr sz="2400" dirty="0"/>
          </a:p>
          <a:p>
            <a:pPr marL="495300" lvl="0" indent="-342900" algn="l" rtl="0">
              <a:lnSpc>
                <a:spcPct val="90000"/>
              </a:lnSpc>
              <a:spcBef>
                <a:spcPts val="0"/>
              </a:spcBef>
              <a:spcAft>
                <a:spcPts val="0"/>
              </a:spcAft>
              <a:buClrTx/>
              <a:buSzPts val="2400"/>
              <a:buFont typeface="Arial" panose="020B0604020202020204" pitchFamily="34" charset="0"/>
              <a:buChar char="•"/>
            </a:pPr>
            <a:r>
              <a:rPr lang="en-US" dirty="0"/>
              <a:t>Enter all transactions for the current month</a:t>
            </a:r>
            <a:endParaRPr dirty="0"/>
          </a:p>
          <a:p>
            <a:pPr marL="647700" lvl="0" indent="-342900" algn="l" rtl="0">
              <a:lnSpc>
                <a:spcPct val="90000"/>
              </a:lnSpc>
              <a:spcBef>
                <a:spcPts val="0"/>
              </a:spcBef>
              <a:spcAft>
                <a:spcPts val="0"/>
              </a:spcAft>
              <a:buClrTx/>
              <a:buSzPts val="2400"/>
              <a:buFont typeface="Arial" panose="020B0604020202020204" pitchFamily="34" charset="0"/>
              <a:buChar char="•"/>
            </a:pPr>
            <a:endParaRPr dirty="0"/>
          </a:p>
          <a:p>
            <a:pPr marL="495300" lvl="0" indent="-342900" algn="l" rtl="0">
              <a:lnSpc>
                <a:spcPct val="90000"/>
              </a:lnSpc>
              <a:spcBef>
                <a:spcPts val="0"/>
              </a:spcBef>
              <a:spcAft>
                <a:spcPts val="0"/>
              </a:spcAft>
              <a:buClrTx/>
              <a:buSzPts val="2400"/>
              <a:buFont typeface="Arial" panose="020B0604020202020204" pitchFamily="34" charset="0"/>
              <a:buChar char="•"/>
            </a:pPr>
            <a:r>
              <a:rPr lang="en-US" dirty="0"/>
              <a:t>Attempt to reconcile USAS records with your bank(s)</a:t>
            </a:r>
            <a:endParaRPr dirty="0"/>
          </a:p>
          <a:p>
            <a:pPr marL="952500" lvl="1" indent="-342900" algn="l" rtl="0">
              <a:lnSpc>
                <a:spcPct val="90000"/>
              </a:lnSpc>
              <a:spcBef>
                <a:spcPts val="0"/>
              </a:spcBef>
              <a:spcAft>
                <a:spcPts val="0"/>
              </a:spcAft>
              <a:buClrTx/>
              <a:buSzPts val="2400"/>
              <a:buFont typeface="Arial" panose="020B0604020202020204" pitchFamily="34" charset="0"/>
              <a:buChar char="•"/>
            </a:pPr>
            <a:r>
              <a:rPr lang="en-US" sz="2000" dirty="0"/>
              <a:t>Perform Bank Reconciliation Procedure (link is provided in the CYE checklist)</a:t>
            </a:r>
            <a:endParaRPr sz="2000" dirty="0"/>
          </a:p>
          <a:p>
            <a:pPr marL="952500" lvl="1" indent="-342900" algn="l" rtl="0">
              <a:lnSpc>
                <a:spcPct val="90000"/>
              </a:lnSpc>
              <a:spcBef>
                <a:spcPts val="0"/>
              </a:spcBef>
              <a:spcAft>
                <a:spcPts val="0"/>
              </a:spcAft>
              <a:buClrTx/>
              <a:buSzPts val="2400"/>
              <a:buFont typeface="Arial" panose="020B0604020202020204" pitchFamily="34" charset="0"/>
              <a:buChar char="•"/>
            </a:pPr>
            <a:r>
              <a:rPr lang="en-US" sz="2000" dirty="0"/>
              <a:t>Under Periodic menu, select ‘Cash Reconciliation’ to enter your cash reconciliation information for the month</a:t>
            </a:r>
            <a:endParaRPr sz="2000" dirty="0"/>
          </a:p>
          <a:p>
            <a:pPr marL="647700" lvl="0" indent="-342900" algn="l" rtl="0">
              <a:lnSpc>
                <a:spcPct val="90000"/>
              </a:lnSpc>
              <a:spcBef>
                <a:spcPts val="0"/>
              </a:spcBef>
              <a:spcAft>
                <a:spcPts val="0"/>
              </a:spcAft>
              <a:buClrTx/>
              <a:buSzPts val="2400"/>
              <a:buFont typeface="Arial" panose="020B0604020202020204" pitchFamily="34" charset="0"/>
              <a:buChar char="•"/>
            </a:pPr>
            <a:endParaRPr dirty="0"/>
          </a:p>
          <a:p>
            <a:pPr marL="495300" lvl="0" indent="-342900" algn="l" rtl="0">
              <a:lnSpc>
                <a:spcPct val="90000"/>
              </a:lnSpc>
              <a:spcBef>
                <a:spcPts val="0"/>
              </a:spcBef>
              <a:spcAft>
                <a:spcPts val="0"/>
              </a:spcAft>
              <a:buClrTx/>
              <a:buSzPts val="2400"/>
              <a:buFont typeface="Arial" panose="020B0604020202020204" pitchFamily="34" charset="0"/>
              <a:buChar char="•"/>
            </a:pPr>
            <a:r>
              <a:rPr lang="en-US" dirty="0"/>
              <a:t>Generate the </a:t>
            </a:r>
            <a:r>
              <a:rPr lang="en-US" b="1" dirty="0"/>
              <a:t>SSDT Cash Summary </a:t>
            </a:r>
            <a:r>
              <a:rPr lang="en-US" dirty="0"/>
              <a:t>report and the </a:t>
            </a:r>
            <a:r>
              <a:rPr lang="en-US" b="1" dirty="0"/>
              <a:t>SSDT Financial Detail </a:t>
            </a:r>
            <a:r>
              <a:rPr lang="en-US" dirty="0"/>
              <a:t>report</a:t>
            </a:r>
            <a:endParaRPr dirty="0"/>
          </a:p>
          <a:p>
            <a:pPr marL="952500" lvl="1" indent="-342900" algn="l" rtl="0">
              <a:lnSpc>
                <a:spcPct val="90000"/>
              </a:lnSpc>
              <a:spcBef>
                <a:spcPts val="0"/>
              </a:spcBef>
              <a:spcAft>
                <a:spcPts val="0"/>
              </a:spcAft>
              <a:buClrTx/>
              <a:buSzPts val="2400"/>
              <a:buFont typeface="Arial" panose="020B0604020202020204" pitchFamily="34" charset="0"/>
              <a:buChar char="•"/>
            </a:pPr>
            <a:r>
              <a:rPr lang="en-US" sz="2000" dirty="0"/>
              <a:t>The detail report may be run for the month in order to compare MTD totals to the Cash Summary report for June.  </a:t>
            </a:r>
            <a:r>
              <a:rPr lang="en-US" sz="2000" i="1" dirty="0"/>
              <a:t>Totals should match.</a:t>
            </a:r>
            <a:endParaRPr sz="2000" dirty="0"/>
          </a:p>
          <a:p>
            <a:pPr marL="304800" lvl="0" indent="0" algn="l" rtl="0">
              <a:lnSpc>
                <a:spcPct val="90000"/>
              </a:lnSpc>
              <a:spcBef>
                <a:spcPts val="0"/>
              </a:spcBef>
              <a:spcAft>
                <a:spcPts val="0"/>
              </a:spcAft>
              <a:buClrTx/>
              <a:buSzPts val="2400"/>
              <a:buNone/>
            </a:pPr>
            <a:endParaRPr dirty="0"/>
          </a:p>
          <a:p>
            <a:pPr marL="495300" lvl="0" indent="-342900" algn="l" rtl="0">
              <a:lnSpc>
                <a:spcPct val="90000"/>
              </a:lnSpc>
              <a:spcBef>
                <a:spcPts val="0"/>
              </a:spcBef>
              <a:spcAft>
                <a:spcPts val="0"/>
              </a:spcAft>
              <a:buClrTx/>
              <a:buSzPts val="2400"/>
              <a:buFont typeface="Arial" panose="020B0604020202020204" pitchFamily="34" charset="0"/>
              <a:buChar char="•"/>
            </a:pPr>
            <a:r>
              <a:rPr lang="en-US" dirty="0"/>
              <a:t>If totals agree . . . You are balanced and may proceed </a:t>
            </a:r>
            <a:endParaRPr dirty="0"/>
          </a:p>
          <a:p>
            <a:pPr marL="457200" lvl="0" indent="0" algn="l" rtl="0">
              <a:lnSpc>
                <a:spcPct val="100000"/>
              </a:lnSpc>
              <a:spcBef>
                <a:spcPts val="0"/>
              </a:spcBef>
              <a:spcAft>
                <a:spcPts val="0"/>
              </a:spcAft>
              <a:buSzPts val="1800"/>
              <a:buNone/>
            </a:pPr>
            <a:endParaRPr sz="2400" dirty="0">
              <a:solidFill>
                <a:schemeClr val="dk1"/>
              </a:solidFill>
              <a:latin typeface="Calibri"/>
              <a:ea typeface="Calibri"/>
              <a:cs typeface="Calibri"/>
              <a:sym typeface="Calibri"/>
            </a:endParaRPr>
          </a:p>
        </p:txBody>
      </p:sp>
      <p:sp>
        <p:nvSpPr>
          <p:cNvPr id="289" name="Google Shape;289;p4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1"/>
          <p:cNvSpPr/>
          <p:nvPr/>
        </p:nvSpPr>
        <p:spPr>
          <a:xfrm>
            <a:off x="1055572" y="356984"/>
            <a:ext cx="10446618" cy="94242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p41"/>
          <p:cNvSpPr txBox="1">
            <a:spLocks noGrp="1"/>
          </p:cNvSpPr>
          <p:nvPr>
            <p:ph type="title"/>
          </p:nvPr>
        </p:nvSpPr>
        <p:spPr>
          <a:xfrm>
            <a:off x="1055570" y="372877"/>
            <a:ext cx="10446619" cy="9265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Monthly Reports </a:t>
            </a:r>
            <a:endParaRPr sz="4600">
              <a:solidFill>
                <a:srgbClr val="FFFFFF"/>
              </a:solidFill>
            </a:endParaRPr>
          </a:p>
        </p:txBody>
      </p:sp>
      <p:sp>
        <p:nvSpPr>
          <p:cNvPr id="296" name="Google Shape;296;p41"/>
          <p:cNvSpPr txBox="1">
            <a:spLocks noGrp="1"/>
          </p:cNvSpPr>
          <p:nvPr>
            <p:ph idx="1"/>
          </p:nvPr>
        </p:nvSpPr>
        <p:spPr>
          <a:xfrm>
            <a:off x="1055570" y="1315304"/>
            <a:ext cx="10298232" cy="5041046"/>
          </a:xfrm>
          <a:prstGeom prst="rect">
            <a:avLst/>
          </a:prstGeom>
          <a:noFill/>
          <a:ln>
            <a:noFill/>
          </a:ln>
        </p:spPr>
        <p:txBody>
          <a:bodyPr spcFirstLastPara="1" wrap="square" lIns="91425" tIns="45700" rIns="91425" bIns="45700" anchor="t" anchorCtr="0">
            <a:noAutofit/>
          </a:bodyPr>
          <a:lstStyle/>
          <a:p>
            <a:pPr marL="495300" lvl="0" indent="-342900" algn="l" rtl="0">
              <a:lnSpc>
                <a:spcPct val="90000"/>
              </a:lnSpc>
              <a:spcBef>
                <a:spcPts val="0"/>
              </a:spcBef>
              <a:spcAft>
                <a:spcPts val="0"/>
              </a:spcAft>
              <a:buSzPts val="2400"/>
              <a:buChar char="•"/>
            </a:pPr>
            <a:endParaRPr lang="en-US" sz="2600" dirty="0"/>
          </a:p>
          <a:p>
            <a:pPr marL="495300" lvl="0" indent="-342900" algn="l" rtl="0">
              <a:lnSpc>
                <a:spcPct val="90000"/>
              </a:lnSpc>
              <a:spcBef>
                <a:spcPts val="0"/>
              </a:spcBef>
              <a:spcAft>
                <a:spcPts val="0"/>
              </a:spcAft>
              <a:buSzPts val="2400"/>
              <a:buChar char="•"/>
            </a:pPr>
            <a:endParaRPr lang="en-US" sz="2600" dirty="0"/>
          </a:p>
          <a:p>
            <a:pPr marL="609600" lvl="0" indent="-457200" algn="l" rtl="0">
              <a:lnSpc>
                <a:spcPct val="90000"/>
              </a:lnSpc>
              <a:spcBef>
                <a:spcPts val="0"/>
              </a:spcBef>
              <a:spcAft>
                <a:spcPts val="0"/>
              </a:spcAft>
              <a:buClrTx/>
              <a:buFont typeface="Arial" panose="020B0604020202020204" pitchFamily="34" charset="0"/>
              <a:buChar char="•"/>
            </a:pPr>
            <a:r>
              <a:rPr lang="en-US" sz="2600" dirty="0"/>
              <a:t>Manually run &amp; review any desired reports not included in the Monthly Reports Archive.</a:t>
            </a:r>
            <a:endParaRPr dirty="0"/>
          </a:p>
          <a:p>
            <a:pPr marL="590550" lvl="0" indent="-285750" algn="l" rtl="0">
              <a:lnSpc>
                <a:spcPct val="90000"/>
              </a:lnSpc>
              <a:spcBef>
                <a:spcPts val="0"/>
              </a:spcBef>
              <a:spcAft>
                <a:spcPts val="0"/>
              </a:spcAft>
              <a:buClrTx/>
              <a:buFont typeface="Arial" panose="020B0604020202020204" pitchFamily="34" charset="0"/>
              <a:buChar char="•"/>
            </a:pPr>
            <a:endParaRPr sz="1500" dirty="0"/>
          </a:p>
          <a:p>
            <a:pPr marL="609600" lvl="0" indent="-457200" algn="l" rtl="0">
              <a:lnSpc>
                <a:spcPct val="90000"/>
              </a:lnSpc>
              <a:spcBef>
                <a:spcPts val="0"/>
              </a:spcBef>
              <a:spcAft>
                <a:spcPts val="0"/>
              </a:spcAft>
              <a:buClrTx/>
              <a:buFont typeface="Arial" panose="020B0604020202020204" pitchFamily="34" charset="0"/>
              <a:buChar char="•"/>
            </a:pPr>
            <a:r>
              <a:rPr lang="en-US" sz="2600" dirty="0"/>
              <a:t>Monthly Reports Archive will automatically run when Period is closed.  </a:t>
            </a:r>
            <a:endParaRPr dirty="0"/>
          </a:p>
          <a:p>
            <a:pPr marL="590550" lvl="0" indent="-285750" algn="l" rtl="0">
              <a:lnSpc>
                <a:spcPct val="90000"/>
              </a:lnSpc>
              <a:spcBef>
                <a:spcPts val="0"/>
              </a:spcBef>
              <a:spcAft>
                <a:spcPts val="0"/>
              </a:spcAft>
              <a:buClrTx/>
              <a:buFont typeface="Arial" panose="020B0604020202020204" pitchFamily="34" charset="0"/>
              <a:buChar char="•"/>
            </a:pPr>
            <a:endParaRPr sz="1500" dirty="0"/>
          </a:p>
          <a:p>
            <a:pPr marL="609600" lvl="0" indent="-457200" algn="l" rtl="0">
              <a:lnSpc>
                <a:spcPct val="90000"/>
              </a:lnSpc>
              <a:spcBef>
                <a:spcPts val="0"/>
              </a:spcBef>
              <a:spcAft>
                <a:spcPts val="0"/>
              </a:spcAft>
              <a:buClrTx/>
              <a:buFont typeface="Arial" panose="020B0604020202020204" pitchFamily="34" charset="0"/>
              <a:buChar char="•"/>
            </a:pPr>
            <a:r>
              <a:rPr lang="en-US" sz="2600" dirty="0"/>
              <a:t>Wait until the bundle is complete before closing another month</a:t>
            </a:r>
            <a:endParaRPr dirty="0"/>
          </a:p>
          <a:p>
            <a:pPr marL="590550" lvl="0" indent="-285750" algn="l" rtl="0">
              <a:lnSpc>
                <a:spcPct val="90000"/>
              </a:lnSpc>
              <a:spcBef>
                <a:spcPts val="0"/>
              </a:spcBef>
              <a:spcAft>
                <a:spcPts val="0"/>
              </a:spcAft>
              <a:buClrTx/>
              <a:buFont typeface="Arial" panose="020B0604020202020204" pitchFamily="34" charset="0"/>
              <a:buChar char="•"/>
            </a:pPr>
            <a:endParaRPr sz="1500" dirty="0"/>
          </a:p>
          <a:p>
            <a:pPr marL="609600" lvl="0" indent="-457200" algn="l" rtl="0">
              <a:lnSpc>
                <a:spcPct val="90000"/>
              </a:lnSpc>
              <a:spcBef>
                <a:spcPts val="0"/>
              </a:spcBef>
              <a:spcAft>
                <a:spcPts val="0"/>
              </a:spcAft>
              <a:buClrTx/>
              <a:buFont typeface="Arial" panose="020B0604020202020204" pitchFamily="34" charset="0"/>
              <a:buChar char="•"/>
            </a:pPr>
            <a:r>
              <a:rPr lang="en-US" sz="2600" dirty="0"/>
              <a:t>Reports can be viewed under Utilities&gt;File Archive</a:t>
            </a:r>
            <a:endParaRPr dirty="0"/>
          </a:p>
          <a:p>
            <a:pPr marL="152400" lvl="0" indent="0" algn="l" rtl="0">
              <a:lnSpc>
                <a:spcPct val="90000"/>
              </a:lnSpc>
              <a:spcBef>
                <a:spcPts val="0"/>
              </a:spcBef>
              <a:spcAft>
                <a:spcPts val="0"/>
              </a:spcAft>
              <a:buSzPts val="2400"/>
              <a:buNone/>
            </a:pPr>
            <a:endParaRPr sz="1500" dirty="0"/>
          </a:p>
          <a:p>
            <a:pPr marL="457200" lvl="0" indent="0" algn="l" rtl="0">
              <a:lnSpc>
                <a:spcPct val="90000"/>
              </a:lnSpc>
              <a:spcBef>
                <a:spcPts val="0"/>
              </a:spcBef>
              <a:spcAft>
                <a:spcPts val="0"/>
              </a:spcAft>
              <a:buNone/>
            </a:pPr>
            <a:endParaRPr sz="1500" dirty="0"/>
          </a:p>
          <a:p>
            <a:pPr marL="0" lvl="0" indent="0" algn="l" rtl="0">
              <a:lnSpc>
                <a:spcPct val="90000"/>
              </a:lnSpc>
              <a:spcBef>
                <a:spcPts val="0"/>
              </a:spcBef>
              <a:spcAft>
                <a:spcPts val="0"/>
              </a:spcAft>
              <a:buSzPts val="1800"/>
              <a:buNone/>
            </a:pPr>
            <a:endParaRPr dirty="0"/>
          </a:p>
          <a:p>
            <a:pPr marL="914400" lvl="0" indent="-342900" algn="l" rtl="0">
              <a:lnSpc>
                <a:spcPct val="100000"/>
              </a:lnSpc>
              <a:spcBef>
                <a:spcPts val="0"/>
              </a:spcBef>
              <a:spcAft>
                <a:spcPts val="0"/>
              </a:spcAft>
              <a:buSzPts val="1800"/>
              <a:buNone/>
            </a:pPr>
            <a:endParaRPr sz="3300" dirty="0"/>
          </a:p>
          <a:p>
            <a:pPr marL="0" lvl="0" indent="0" algn="l" rtl="0">
              <a:lnSpc>
                <a:spcPct val="100000"/>
              </a:lnSpc>
              <a:spcBef>
                <a:spcPts val="0"/>
              </a:spcBef>
              <a:spcAft>
                <a:spcPts val="0"/>
              </a:spcAft>
              <a:buSzPts val="1800"/>
              <a:buNone/>
            </a:pPr>
            <a:endParaRPr sz="3300" dirty="0"/>
          </a:p>
        </p:txBody>
      </p:sp>
      <p:sp>
        <p:nvSpPr>
          <p:cNvPr id="298" name="Google Shape;298;p41"/>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7"/>
          <p:cNvSpPr/>
          <p:nvPr/>
        </p:nvSpPr>
        <p:spPr>
          <a:xfrm>
            <a:off x="838200" y="234056"/>
            <a:ext cx="10587361" cy="133370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27"/>
          <p:cNvSpPr txBox="1">
            <a:spLocks noGrp="1"/>
          </p:cNvSpPr>
          <p:nvPr>
            <p:ph type="title"/>
          </p:nvPr>
        </p:nvSpPr>
        <p:spPr>
          <a:xfrm>
            <a:off x="838200" y="588168"/>
            <a:ext cx="10515600" cy="11074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Things to consider prior to FYE</a:t>
            </a:r>
            <a:br>
              <a:rPr lang="en-US" sz="4600" dirty="0">
                <a:solidFill>
                  <a:srgbClr val="FFFFFF"/>
                </a:solidFill>
              </a:rPr>
            </a:br>
            <a:endParaRPr sz="4600" dirty="0">
              <a:solidFill>
                <a:srgbClr val="FFFFFF"/>
              </a:solidFill>
            </a:endParaRPr>
          </a:p>
        </p:txBody>
      </p:sp>
      <p:sp>
        <p:nvSpPr>
          <p:cNvPr id="176" name="Google Shape;176;p27"/>
          <p:cNvSpPr txBox="1">
            <a:spLocks noGrp="1"/>
          </p:cNvSpPr>
          <p:nvPr>
            <p:ph idx="1"/>
          </p:nvPr>
        </p:nvSpPr>
        <p:spPr>
          <a:xfrm>
            <a:off x="838200" y="1757775"/>
            <a:ext cx="10515600" cy="45120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r>
              <a:rPr lang="en-US" sz="2600" b="1" dirty="0">
                <a:latin typeface="Calibri"/>
                <a:ea typeface="Calibri"/>
                <a:cs typeface="Calibri"/>
                <a:sym typeface="Calibri"/>
              </a:rPr>
              <a:t>Closing out all possible purchase orders</a:t>
            </a:r>
            <a:endParaRPr sz="2600" dirty="0"/>
          </a:p>
          <a:p>
            <a:pPr marL="457200" lvl="0" indent="0" algn="l" rtl="0">
              <a:lnSpc>
                <a:spcPct val="100000"/>
              </a:lnSpc>
              <a:spcBef>
                <a:spcPts val="0"/>
              </a:spcBef>
              <a:spcAft>
                <a:spcPts val="0"/>
              </a:spcAft>
              <a:buSzPts val="1800"/>
              <a:buNone/>
            </a:pPr>
            <a:r>
              <a:rPr lang="en-US" sz="2600" dirty="0"/>
              <a:t>	</a:t>
            </a:r>
            <a:r>
              <a:rPr lang="en-US" sz="2600" u="sng" dirty="0">
                <a:solidFill>
                  <a:schemeClr val="hlink"/>
                </a:solidFill>
                <a:hlinkClick r:id="rId3"/>
              </a:rPr>
              <a:t>FAQ Purchase Orders</a:t>
            </a:r>
            <a:endParaRPr sz="2600" dirty="0"/>
          </a:p>
          <a:p>
            <a:pPr marL="457200" lvl="0" indent="0" algn="l" rtl="0">
              <a:lnSpc>
                <a:spcPct val="100000"/>
              </a:lnSpc>
              <a:spcBef>
                <a:spcPts val="0"/>
              </a:spcBef>
              <a:spcAft>
                <a:spcPts val="0"/>
              </a:spcAft>
              <a:buSzPts val="1800"/>
              <a:buNone/>
            </a:pPr>
            <a:r>
              <a:rPr lang="en-US" sz="2600" b="1" dirty="0"/>
              <a:t>Review</a:t>
            </a:r>
            <a:r>
              <a:rPr lang="en-US" sz="2600" b="1" dirty="0">
                <a:latin typeface="Calibri"/>
                <a:ea typeface="Calibri"/>
                <a:cs typeface="Calibri"/>
                <a:sym typeface="Calibri"/>
              </a:rPr>
              <a:t> old outstanding disbursements</a:t>
            </a:r>
            <a:endParaRPr dirty="0"/>
          </a:p>
          <a:p>
            <a:pPr marL="0" lvl="0" indent="0" algn="l" rtl="0">
              <a:lnSpc>
                <a:spcPct val="100000"/>
              </a:lnSpc>
              <a:spcBef>
                <a:spcPts val="0"/>
              </a:spcBef>
              <a:spcAft>
                <a:spcPts val="0"/>
              </a:spcAft>
              <a:buSzPts val="1800"/>
              <a:buNone/>
            </a:pPr>
            <a:r>
              <a:rPr lang="en-US" sz="2600" dirty="0"/>
              <a:t>	</a:t>
            </a:r>
            <a:r>
              <a:rPr lang="en-US" sz="2600" u="sng" dirty="0">
                <a:solidFill>
                  <a:schemeClr val="hlink"/>
                </a:solidFill>
                <a:hlinkClick r:id="rId4"/>
              </a:rPr>
              <a:t>FAQ Disbursements</a:t>
            </a:r>
            <a:endParaRPr sz="2600" dirty="0"/>
          </a:p>
          <a:p>
            <a:pPr marL="457200" lvl="0" indent="0" algn="l" rtl="0">
              <a:lnSpc>
                <a:spcPct val="100000"/>
              </a:lnSpc>
              <a:spcBef>
                <a:spcPts val="0"/>
              </a:spcBef>
              <a:spcAft>
                <a:spcPts val="0"/>
              </a:spcAft>
              <a:buSzPts val="1800"/>
              <a:buNone/>
            </a:pPr>
            <a:r>
              <a:rPr lang="en-US" sz="2600" b="1" dirty="0">
                <a:latin typeface="Calibri"/>
                <a:ea typeface="Calibri"/>
                <a:cs typeface="Calibri"/>
                <a:sym typeface="Calibri"/>
              </a:rPr>
              <a:t>Add/Customize Monthly Report Bundle</a:t>
            </a:r>
            <a:endParaRPr sz="2600" dirty="0"/>
          </a:p>
          <a:p>
            <a:pPr marL="571500" lvl="0" indent="0" algn="l" rtl="0">
              <a:lnSpc>
                <a:spcPct val="100000"/>
              </a:lnSpc>
              <a:spcBef>
                <a:spcPts val="0"/>
              </a:spcBef>
              <a:spcAft>
                <a:spcPts val="0"/>
              </a:spcAft>
              <a:buSzPts val="1800"/>
              <a:buNone/>
            </a:pPr>
            <a:r>
              <a:rPr lang="en-US" sz="2600" b="1" dirty="0"/>
              <a:t>	</a:t>
            </a:r>
            <a:r>
              <a:rPr lang="en-US" sz="2600" u="sng" dirty="0">
                <a:solidFill>
                  <a:schemeClr val="hlink"/>
                </a:solidFill>
                <a:hlinkClick r:id="rId5"/>
              </a:rPr>
              <a:t>Scheduling a Custom Monthly Report Bundle</a:t>
            </a:r>
            <a:endParaRPr sz="2600" dirty="0"/>
          </a:p>
          <a:p>
            <a:pPr marL="457200" lvl="0" indent="0" algn="l" rtl="0">
              <a:lnSpc>
                <a:spcPct val="100000"/>
              </a:lnSpc>
              <a:spcBef>
                <a:spcPts val="0"/>
              </a:spcBef>
              <a:spcAft>
                <a:spcPts val="0"/>
              </a:spcAft>
              <a:buSzPts val="1800"/>
              <a:buNone/>
            </a:pPr>
            <a:r>
              <a:rPr lang="en-US" sz="2600" b="1" dirty="0">
                <a:latin typeface="Calibri"/>
                <a:ea typeface="Calibri"/>
                <a:cs typeface="Calibri"/>
                <a:sym typeface="Calibri"/>
              </a:rPr>
              <a:t>Maintenance of Effort </a:t>
            </a:r>
            <a:r>
              <a:rPr lang="en-US" sz="2600" dirty="0">
                <a:latin typeface="Calibri"/>
                <a:ea typeface="Calibri"/>
                <a:cs typeface="Calibri"/>
                <a:sym typeface="Calibri"/>
              </a:rPr>
              <a:t>(MOE)</a:t>
            </a:r>
            <a:endParaRPr sz="2600" dirty="0">
              <a:latin typeface="Calibri"/>
              <a:ea typeface="Calibri"/>
              <a:cs typeface="Calibri"/>
              <a:sym typeface="Calibri"/>
            </a:endParaRPr>
          </a:p>
          <a:p>
            <a:pPr marL="457200" lvl="0" indent="0" algn="l" rtl="0">
              <a:lnSpc>
                <a:spcPct val="100000"/>
              </a:lnSpc>
              <a:spcBef>
                <a:spcPts val="0"/>
              </a:spcBef>
              <a:spcAft>
                <a:spcPts val="0"/>
              </a:spcAft>
              <a:buSzPts val="1800"/>
              <a:buNone/>
            </a:pPr>
            <a:r>
              <a:rPr lang="en-US" sz="2600" dirty="0"/>
              <a:t>	</a:t>
            </a:r>
            <a:r>
              <a:rPr lang="en-US" sz="2600" u="sng" dirty="0">
                <a:solidFill>
                  <a:schemeClr val="hlink"/>
                </a:solidFill>
                <a:hlinkClick r:id="rId6"/>
              </a:rPr>
              <a:t>Budget Summary MOE</a:t>
            </a:r>
            <a:endParaRPr sz="2600" dirty="0"/>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177" name="Google Shape;177;p2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p:nvPr/>
        </p:nvSpPr>
        <p:spPr>
          <a:xfrm>
            <a:off x="959318" y="337825"/>
            <a:ext cx="10563726" cy="95035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7" name="Google Shape;287;p40"/>
          <p:cNvSpPr txBox="1">
            <a:spLocks noGrp="1"/>
          </p:cNvSpPr>
          <p:nvPr>
            <p:ph type="title"/>
          </p:nvPr>
        </p:nvSpPr>
        <p:spPr>
          <a:xfrm>
            <a:off x="838200" y="588169"/>
            <a:ext cx="10563726" cy="79808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Fiscal Year End Closing</a:t>
            </a:r>
            <a:endParaRPr sz="4600" dirty="0">
              <a:solidFill>
                <a:srgbClr val="FFFFFF"/>
              </a:solidFill>
            </a:endParaRPr>
          </a:p>
        </p:txBody>
      </p:sp>
      <p:sp>
        <p:nvSpPr>
          <p:cNvPr id="288" name="Google Shape;288;p40"/>
          <p:cNvSpPr txBox="1">
            <a:spLocks noGrp="1"/>
          </p:cNvSpPr>
          <p:nvPr>
            <p:ph idx="1"/>
          </p:nvPr>
        </p:nvSpPr>
        <p:spPr>
          <a:xfrm>
            <a:off x="959318" y="1472774"/>
            <a:ext cx="10442608" cy="4797057"/>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chemeClr val="dk1"/>
              </a:buClr>
              <a:buSzPts val="2400"/>
              <a:buNone/>
            </a:pPr>
            <a:endParaRPr lang="en-US" sz="3000" b="1" dirty="0"/>
          </a:p>
          <a:p>
            <a:pPr marL="228600" lvl="0" indent="-76200" algn="l" rtl="0">
              <a:lnSpc>
                <a:spcPct val="90000"/>
              </a:lnSpc>
              <a:spcBef>
                <a:spcPts val="0"/>
              </a:spcBef>
              <a:spcAft>
                <a:spcPts val="0"/>
              </a:spcAft>
              <a:buClr>
                <a:schemeClr val="dk1"/>
              </a:buClr>
              <a:buSzPts val="2400"/>
              <a:buNone/>
            </a:pPr>
            <a:r>
              <a:rPr lang="en-US" sz="3000" dirty="0"/>
              <a:t>Under Periodic Menu:</a:t>
            </a:r>
            <a:endParaRPr lang="en-US" dirty="0"/>
          </a:p>
          <a:p>
            <a:pPr marL="495300" lvl="0" indent="-190500" algn="l" rtl="0">
              <a:lnSpc>
                <a:spcPct val="90000"/>
              </a:lnSpc>
              <a:spcBef>
                <a:spcPts val="0"/>
              </a:spcBef>
              <a:spcAft>
                <a:spcPts val="0"/>
              </a:spcAft>
              <a:buSzPts val="2400"/>
              <a:buNone/>
            </a:pPr>
            <a:endParaRPr sz="2400" dirty="0"/>
          </a:p>
          <a:p>
            <a:pPr marL="787908" lvl="1" indent="-342900">
              <a:spcBef>
                <a:spcPts val="0"/>
              </a:spcBef>
              <a:spcAft>
                <a:spcPts val="0"/>
              </a:spcAft>
              <a:buClrTx/>
              <a:buSzPts val="2400"/>
              <a:buFont typeface="Arial" panose="020B0604020202020204" pitchFamily="34" charset="0"/>
              <a:buChar char="•"/>
            </a:pPr>
            <a:r>
              <a:rPr lang="en-US" dirty="0"/>
              <a:t>Confirm the CASH RECONCILIATION for June has been completed</a:t>
            </a:r>
            <a:endParaRPr dirty="0"/>
          </a:p>
          <a:p>
            <a:pPr marL="787908" lvl="1" indent="-342900">
              <a:spcBef>
                <a:spcPts val="0"/>
              </a:spcBef>
              <a:spcAft>
                <a:spcPts val="0"/>
              </a:spcAft>
              <a:buClrTx/>
              <a:buSzPts val="2400"/>
              <a:buFont typeface="Arial" panose="020B0604020202020204" pitchFamily="34" charset="0"/>
              <a:buChar char="•"/>
            </a:pPr>
            <a:endParaRPr lang="en-US" dirty="0"/>
          </a:p>
          <a:p>
            <a:pPr marL="787908" lvl="1" indent="-342900">
              <a:spcBef>
                <a:spcPts val="0"/>
              </a:spcBef>
              <a:spcAft>
                <a:spcPts val="0"/>
              </a:spcAft>
              <a:buClrTx/>
              <a:buSzPts val="2400"/>
              <a:buFont typeface="Arial" panose="020B0604020202020204" pitchFamily="34" charset="0"/>
              <a:buChar char="•"/>
            </a:pPr>
            <a:r>
              <a:rPr lang="en-US" dirty="0"/>
              <a:t>Periodic&gt;Cash Reconciliation &gt;Create</a:t>
            </a:r>
          </a:p>
          <a:p>
            <a:pPr marL="787908" lvl="1" indent="-342900">
              <a:spcBef>
                <a:spcPts val="0"/>
              </a:spcBef>
              <a:spcAft>
                <a:spcPts val="0"/>
              </a:spcAft>
              <a:buClrTx/>
              <a:buSzPts val="2400"/>
              <a:buFont typeface="Arial" panose="020B0604020202020204" pitchFamily="34" charset="0"/>
              <a:buChar char="•"/>
            </a:pPr>
            <a:endParaRPr lang="en-US" dirty="0"/>
          </a:p>
          <a:p>
            <a:pPr marL="787908" lvl="1" indent="-342900">
              <a:spcBef>
                <a:spcPts val="0"/>
              </a:spcBef>
              <a:spcAft>
                <a:spcPts val="0"/>
              </a:spcAft>
              <a:buClrTx/>
              <a:buSzPts val="2400"/>
              <a:buFont typeface="Arial" panose="020B0604020202020204" pitchFamily="34" charset="0"/>
              <a:buChar char="•"/>
            </a:pPr>
            <a:endParaRPr lang="en-US" sz="1800" cap="none" dirty="0"/>
          </a:p>
          <a:p>
            <a:pPr marL="787908" lvl="1" indent="-342900">
              <a:spcBef>
                <a:spcPts val="0"/>
              </a:spcBef>
              <a:spcAft>
                <a:spcPts val="0"/>
              </a:spcAft>
              <a:buClrTx/>
              <a:buSzPts val="2400"/>
              <a:buFont typeface="Arial" panose="020B0604020202020204" pitchFamily="34" charset="0"/>
              <a:buChar char="•"/>
            </a:pPr>
            <a:endParaRPr lang="en-US" dirty="0"/>
          </a:p>
          <a:p>
            <a:pPr marL="787908" lvl="1" indent="-342900">
              <a:spcBef>
                <a:spcPts val="0"/>
              </a:spcBef>
              <a:spcAft>
                <a:spcPts val="0"/>
              </a:spcAft>
              <a:buClrTx/>
              <a:buSzPts val="2400"/>
              <a:buFont typeface="Arial" panose="020B0604020202020204" pitchFamily="34" charset="0"/>
              <a:buChar char="•"/>
            </a:pPr>
            <a:endParaRPr lang="en-US" sz="1800" cap="none" dirty="0"/>
          </a:p>
          <a:p>
            <a:pPr marL="787908" lvl="1" indent="-342900">
              <a:spcBef>
                <a:spcPts val="0"/>
              </a:spcBef>
              <a:spcAft>
                <a:spcPts val="0"/>
              </a:spcAft>
              <a:buClrTx/>
              <a:buSzPts val="2400"/>
              <a:buFont typeface="Arial" panose="020B0604020202020204" pitchFamily="34" charset="0"/>
              <a:buChar char="•"/>
            </a:pPr>
            <a:endParaRPr lang="en-US" dirty="0"/>
          </a:p>
          <a:p>
            <a:pPr marL="787908" lvl="1" indent="-342900">
              <a:spcBef>
                <a:spcPts val="0"/>
              </a:spcBef>
              <a:spcAft>
                <a:spcPts val="0"/>
              </a:spcAft>
              <a:buClrTx/>
              <a:buSzPts val="2400"/>
              <a:buFont typeface="Arial" panose="020B0604020202020204" pitchFamily="34" charset="0"/>
              <a:buChar char="•"/>
            </a:pPr>
            <a:endParaRPr lang="en-US" sz="1800" cap="none" dirty="0"/>
          </a:p>
          <a:p>
            <a:pPr marL="787908" lvl="1" indent="-342900">
              <a:spcBef>
                <a:spcPts val="0"/>
              </a:spcBef>
              <a:spcAft>
                <a:spcPts val="0"/>
              </a:spcAft>
              <a:buClrTx/>
              <a:buSzPts val="2400"/>
              <a:buFont typeface="Arial" panose="020B0604020202020204" pitchFamily="34" charset="0"/>
              <a:buChar char="•"/>
            </a:pPr>
            <a:endParaRPr lang="en-US" dirty="0"/>
          </a:p>
          <a:p>
            <a:pPr marL="787908" lvl="1" indent="-342900">
              <a:spcBef>
                <a:spcPts val="0"/>
              </a:spcBef>
              <a:spcAft>
                <a:spcPts val="0"/>
              </a:spcAft>
              <a:buClrTx/>
              <a:buSzPts val="2400"/>
              <a:buFont typeface="Arial" panose="020B0604020202020204" pitchFamily="34" charset="0"/>
              <a:buChar char="•"/>
            </a:pPr>
            <a:endParaRPr lang="en-US" sz="1800" cap="none" dirty="0"/>
          </a:p>
          <a:p>
            <a:pPr marL="787908" lvl="1" indent="-342900">
              <a:spcBef>
                <a:spcPts val="0"/>
              </a:spcBef>
              <a:spcAft>
                <a:spcPts val="0"/>
              </a:spcAft>
              <a:buClrTx/>
              <a:buSzPts val="2400"/>
              <a:buFont typeface="Arial" panose="020B0604020202020204" pitchFamily="34" charset="0"/>
              <a:buChar char="•"/>
            </a:pPr>
            <a:endParaRPr lang="en-US" sz="1800" cap="none" dirty="0"/>
          </a:p>
          <a:p>
            <a:pPr marL="787908" lvl="1" indent="-342900">
              <a:spcBef>
                <a:spcPts val="0"/>
              </a:spcBef>
              <a:spcAft>
                <a:spcPts val="0"/>
              </a:spcAft>
              <a:buClrTx/>
              <a:buSzPts val="2400"/>
              <a:buFont typeface="Arial" panose="020B0604020202020204" pitchFamily="34" charset="0"/>
              <a:buChar char="•"/>
            </a:pPr>
            <a:r>
              <a:rPr lang="en-US" sz="1800" cap="none" dirty="0"/>
              <a:t>Select the </a:t>
            </a:r>
            <a:r>
              <a:rPr lang="en-US" sz="1800" b="1" cap="none" dirty="0"/>
              <a:t>CIVIL PROCEEDINGS</a:t>
            </a:r>
            <a:r>
              <a:rPr lang="en-US" sz="1800" cap="none" dirty="0"/>
              <a:t> program to create/update civil proceedings</a:t>
            </a:r>
            <a:endParaRPr lang="en-US" dirty="0"/>
          </a:p>
          <a:p>
            <a:pPr marL="787908" lvl="1" indent="-342900">
              <a:spcBef>
                <a:spcPts val="0"/>
              </a:spcBef>
              <a:spcAft>
                <a:spcPts val="0"/>
              </a:spcAft>
              <a:buClrTx/>
              <a:buSzPts val="2400"/>
              <a:buFont typeface="Arial" panose="020B0604020202020204" pitchFamily="34" charset="0"/>
              <a:buChar char="•"/>
            </a:pPr>
            <a:endParaRPr dirty="0"/>
          </a:p>
          <a:p>
            <a:pPr marL="457200" lvl="0" indent="0" algn="l" rtl="0">
              <a:lnSpc>
                <a:spcPct val="100000"/>
              </a:lnSpc>
              <a:spcBef>
                <a:spcPts val="0"/>
              </a:spcBef>
              <a:spcAft>
                <a:spcPts val="0"/>
              </a:spcAft>
              <a:buSzPts val="1800"/>
              <a:buNone/>
            </a:pPr>
            <a:endParaRPr sz="2400" dirty="0">
              <a:solidFill>
                <a:schemeClr val="dk1"/>
              </a:solidFill>
              <a:latin typeface="Calibri"/>
              <a:ea typeface="Calibri"/>
              <a:cs typeface="Calibri"/>
              <a:sym typeface="Calibri"/>
            </a:endParaRPr>
          </a:p>
        </p:txBody>
      </p:sp>
      <p:sp>
        <p:nvSpPr>
          <p:cNvPr id="289" name="Google Shape;289;p4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3" name="Picture 2">
            <a:extLst>
              <a:ext uri="{FF2B5EF4-FFF2-40B4-BE49-F238E27FC236}">
                <a16:creationId xmlns:a16="http://schemas.microsoft.com/office/drawing/2014/main" id="{2F5F9B48-333D-4C4B-AB73-8BB1DAA3DD21}"/>
              </a:ext>
            </a:extLst>
          </p:cNvPr>
          <p:cNvPicPr>
            <a:picLocks noChangeAspect="1"/>
          </p:cNvPicPr>
          <p:nvPr/>
        </p:nvPicPr>
        <p:blipFill>
          <a:blip r:embed="rId3"/>
          <a:stretch>
            <a:fillRect/>
          </a:stretch>
        </p:blipFill>
        <p:spPr>
          <a:xfrm>
            <a:off x="6180622" y="2960482"/>
            <a:ext cx="3999697" cy="2589577"/>
          </a:xfrm>
          <a:prstGeom prst="rect">
            <a:avLst/>
          </a:prstGeom>
        </p:spPr>
      </p:pic>
    </p:spTree>
    <p:extLst>
      <p:ext uri="{BB962C8B-B14F-4D97-AF65-F5344CB8AC3E}">
        <p14:creationId xmlns:p14="http://schemas.microsoft.com/office/powerpoint/2010/main" val="225036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3"/>
          <p:cNvSpPr/>
          <p:nvPr/>
        </p:nvSpPr>
        <p:spPr>
          <a:xfrm>
            <a:off x="679506" y="406194"/>
            <a:ext cx="10674300" cy="941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2" name="Google Shape;312;p43"/>
          <p:cNvSpPr txBox="1">
            <a:spLocks noGrp="1"/>
          </p:cNvSpPr>
          <p:nvPr>
            <p:ph type="title"/>
          </p:nvPr>
        </p:nvSpPr>
        <p:spPr>
          <a:xfrm>
            <a:off x="838200" y="588169"/>
            <a:ext cx="10515600" cy="672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Fiscal Year End Closing</a:t>
            </a:r>
            <a:endParaRPr sz="4600">
              <a:solidFill>
                <a:srgbClr val="FFFFFF"/>
              </a:solidFill>
            </a:endParaRPr>
          </a:p>
        </p:txBody>
      </p:sp>
      <p:sp>
        <p:nvSpPr>
          <p:cNvPr id="313" name="Google Shape;313;p43"/>
          <p:cNvSpPr txBox="1">
            <a:spLocks noGrp="1"/>
          </p:cNvSpPr>
          <p:nvPr>
            <p:ph idx="1"/>
          </p:nvPr>
        </p:nvSpPr>
        <p:spPr>
          <a:xfrm>
            <a:off x="599125" y="1347525"/>
            <a:ext cx="10674300" cy="4922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endParaRPr lang="en-US" sz="800" dirty="0"/>
          </a:p>
          <a:p>
            <a:pPr marL="0" lvl="0" indent="0" algn="l" rtl="0">
              <a:lnSpc>
                <a:spcPct val="150000"/>
              </a:lnSpc>
              <a:spcBef>
                <a:spcPts val="1000"/>
              </a:spcBef>
              <a:spcAft>
                <a:spcPts val="0"/>
              </a:spcAft>
              <a:buSzPts val="1800"/>
              <a:buNone/>
            </a:pPr>
            <a:r>
              <a:rPr lang="en-US" sz="2600" dirty="0"/>
              <a:t>Note: Periodic &gt; Federal Assistance</a:t>
            </a:r>
            <a:endParaRPr dirty="0"/>
          </a:p>
          <a:p>
            <a:pPr marL="571500" lvl="1" indent="0" algn="ctr" rtl="0">
              <a:lnSpc>
                <a:spcPct val="150000"/>
              </a:lnSpc>
              <a:spcBef>
                <a:spcPts val="500"/>
              </a:spcBef>
              <a:spcAft>
                <a:spcPts val="0"/>
              </a:spcAft>
              <a:buClrTx/>
              <a:buSzPts val="1800"/>
              <a:buNone/>
            </a:pPr>
            <a:r>
              <a:rPr lang="en-US" sz="2200" b="1" dirty="0">
                <a:solidFill>
                  <a:srgbClr val="FF0000"/>
                </a:solidFill>
              </a:rPr>
              <a:t>FEDERAL ASSISTANCE is no longer required for EMIS Reporting. </a:t>
            </a:r>
          </a:p>
          <a:p>
            <a:pPr marL="754380" lvl="2" indent="0" algn="ctr">
              <a:lnSpc>
                <a:spcPct val="150000"/>
              </a:lnSpc>
              <a:spcBef>
                <a:spcPts val="500"/>
              </a:spcBef>
              <a:spcAft>
                <a:spcPts val="0"/>
              </a:spcAft>
              <a:buClrTx/>
              <a:buSzPts val="1800"/>
              <a:buNone/>
            </a:pPr>
            <a:r>
              <a:rPr lang="en-US" sz="1800" b="1" dirty="0"/>
              <a:t>These steps are no longer needed prior to running the FYE Close or EMIS Extract</a:t>
            </a:r>
            <a:endParaRPr sz="1800" b="1" dirty="0"/>
          </a:p>
          <a:p>
            <a:pPr marL="914400" lvl="1" indent="-368300" algn="l" rtl="0">
              <a:lnSpc>
                <a:spcPct val="100000"/>
              </a:lnSpc>
              <a:spcBef>
                <a:spcPts val="500"/>
              </a:spcBef>
              <a:spcAft>
                <a:spcPts val="0"/>
              </a:spcAft>
              <a:buClrTx/>
              <a:buSzPts val="2200"/>
              <a:buChar char="•"/>
            </a:pPr>
            <a:r>
              <a:rPr lang="en-US" sz="2200" dirty="0"/>
              <a:t>After SSDT had reviewed this page for removal we received feedback that districts were using these pages to track their Federal Schedules for their auditors. These pages remain in the software due to this request and are optional to use at the district’s discretion.</a:t>
            </a:r>
            <a:endParaRPr sz="2200" dirty="0"/>
          </a:p>
          <a:p>
            <a:pPr marL="914400" lvl="1" indent="-342900" algn="l" rtl="0">
              <a:lnSpc>
                <a:spcPct val="100000"/>
              </a:lnSpc>
              <a:spcBef>
                <a:spcPts val="500"/>
              </a:spcBef>
              <a:spcAft>
                <a:spcPts val="0"/>
              </a:spcAft>
              <a:buClrTx/>
              <a:buSzPts val="1800"/>
              <a:buChar char="•"/>
            </a:pPr>
            <a:r>
              <a:rPr lang="en-US" sz="2200" dirty="0"/>
              <a:t>When using the Federal Assistances pages, the Federal Assistance Summary must be entered first to indicate the Fiscal Year. Then, Detail records can be added to </a:t>
            </a:r>
            <a:br>
              <a:rPr lang="en-US" sz="2200" dirty="0"/>
            </a:br>
            <a:r>
              <a:rPr lang="en-US" sz="2200" dirty="0"/>
              <a:t>that year.</a:t>
            </a:r>
            <a:r>
              <a:rPr lang="en-US" sz="2000" dirty="0"/>
              <a:t> </a:t>
            </a:r>
            <a:endParaRPr dirty="0"/>
          </a:p>
        </p:txBody>
      </p:sp>
      <p:sp>
        <p:nvSpPr>
          <p:cNvPr id="314" name="Google Shape;314;p4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44"/>
          <p:cNvSpPr txBox="1">
            <a:spLocks noGrp="1"/>
          </p:cNvSpPr>
          <p:nvPr>
            <p:ph type="title"/>
          </p:nvPr>
        </p:nvSpPr>
        <p:spPr>
          <a:xfrm>
            <a:off x="838200" y="588169"/>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EMIS Extract</a:t>
            </a:r>
            <a:endParaRPr sz="4600">
              <a:solidFill>
                <a:srgbClr val="FFFFFF"/>
              </a:solidFill>
            </a:endParaRPr>
          </a:p>
        </p:txBody>
      </p:sp>
      <p:sp>
        <p:nvSpPr>
          <p:cNvPr id="321" name="Google Shape;321;p44"/>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324" name="Google Shape;324;p4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22" name="Google Shape;322;p44"/>
          <p:cNvSpPr txBox="1"/>
          <p:nvPr/>
        </p:nvSpPr>
        <p:spPr>
          <a:xfrm>
            <a:off x="600208" y="1174283"/>
            <a:ext cx="10912286" cy="509544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Arial"/>
              <a:buChar char="•"/>
            </a:pPr>
            <a:r>
              <a:rPr lang="en-US" sz="2500" b="0" i="0" u="none" strike="noStrike" cap="none" dirty="0">
                <a:solidFill>
                  <a:schemeClr val="dk1"/>
                </a:solidFill>
                <a:latin typeface="Calibri"/>
                <a:ea typeface="Calibri"/>
                <a:cs typeface="Calibri"/>
                <a:sym typeface="Calibri"/>
              </a:rPr>
              <a:t>ACCESS has made sure the </a:t>
            </a:r>
            <a:r>
              <a:rPr lang="en-US" sz="2500" b="1" i="0" u="none" strike="noStrike" cap="none" dirty="0">
                <a:solidFill>
                  <a:schemeClr val="dk1"/>
                </a:solidFill>
                <a:latin typeface="Calibri"/>
                <a:ea typeface="Calibri"/>
                <a:cs typeface="Calibri"/>
                <a:sym typeface="Calibri"/>
              </a:rPr>
              <a:t>EMIS SOAP Service Configuration </a:t>
            </a:r>
            <a:r>
              <a:rPr lang="en-US" sz="2500" b="0" i="0" u="none" strike="noStrike" cap="none" dirty="0">
                <a:solidFill>
                  <a:schemeClr val="dk1"/>
                </a:solidFill>
                <a:latin typeface="Calibri"/>
                <a:ea typeface="Calibri"/>
                <a:cs typeface="Calibri"/>
                <a:sym typeface="Calibri"/>
              </a:rPr>
              <a:t>under </a:t>
            </a:r>
            <a:r>
              <a:rPr lang="en-US" sz="2500" b="1" i="0" u="none" strike="noStrike" cap="none" dirty="0">
                <a:solidFill>
                  <a:schemeClr val="dk1"/>
                </a:solidFill>
                <a:latin typeface="Calibri"/>
                <a:ea typeface="Calibri"/>
                <a:cs typeface="Calibri"/>
                <a:sym typeface="Calibri"/>
              </a:rPr>
              <a:t>SYSTEM/CONFIGURATION  </a:t>
            </a:r>
            <a:r>
              <a:rPr lang="en-US" sz="2500" b="0" i="0" u="none" strike="noStrike" cap="none" dirty="0">
                <a:solidFill>
                  <a:schemeClr val="dk1"/>
                </a:solidFill>
                <a:latin typeface="Calibri"/>
                <a:ea typeface="Calibri"/>
                <a:cs typeface="Calibri"/>
                <a:sym typeface="Calibri"/>
              </a:rPr>
              <a:t>is update to reflect the Fiscal Year the district is reporting for Period H</a:t>
            </a:r>
            <a:endParaRPr sz="1400" b="0" i="0" u="none" strike="noStrike" cap="none" dirty="0">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rgbClr val="172B4D"/>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rgbClr val="172B4D"/>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rgbClr val="172B4D"/>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rgbClr val="172B4D"/>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rgbClr val="172B4D"/>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100E53A-3746-45C2-9C6F-88746B135D4A}"/>
              </a:ext>
            </a:extLst>
          </p:cNvPr>
          <p:cNvPicPr>
            <a:picLocks noChangeAspect="1"/>
          </p:cNvPicPr>
          <p:nvPr/>
        </p:nvPicPr>
        <p:blipFill>
          <a:blip r:embed="rId3"/>
          <a:stretch>
            <a:fillRect/>
          </a:stretch>
        </p:blipFill>
        <p:spPr>
          <a:xfrm>
            <a:off x="4216400" y="2604642"/>
            <a:ext cx="4836160" cy="36010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44"/>
          <p:cNvSpPr txBox="1">
            <a:spLocks noGrp="1"/>
          </p:cNvSpPr>
          <p:nvPr>
            <p:ph type="title"/>
          </p:nvPr>
        </p:nvSpPr>
        <p:spPr>
          <a:xfrm>
            <a:off x="838200" y="588169"/>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EMIS Extract</a:t>
            </a:r>
            <a:endParaRPr sz="4600">
              <a:solidFill>
                <a:srgbClr val="FFFFFF"/>
              </a:solidFill>
            </a:endParaRPr>
          </a:p>
        </p:txBody>
      </p:sp>
      <p:sp>
        <p:nvSpPr>
          <p:cNvPr id="321" name="Google Shape;321;p44"/>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324" name="Google Shape;324;p4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22" name="Google Shape;322;p44"/>
          <p:cNvSpPr txBox="1"/>
          <p:nvPr/>
        </p:nvSpPr>
        <p:spPr>
          <a:xfrm>
            <a:off x="600208" y="1174283"/>
            <a:ext cx="10912286" cy="509544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dk1"/>
              </a:buClr>
              <a:buSzPts val="1800"/>
              <a:buFont typeface="Arial"/>
              <a:buNone/>
            </a:pPr>
            <a:endParaRPr sz="25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100000"/>
              <a:buFont typeface="Arial" panose="020B0604020202020204" pitchFamily="34" charset="0"/>
              <a:buChar char="•"/>
            </a:pPr>
            <a:r>
              <a:rPr lang="en-US" sz="2500" b="0" i="0" u="none" strike="noStrike" cap="none" dirty="0">
                <a:solidFill>
                  <a:schemeClr val="dk1"/>
                </a:solidFill>
                <a:latin typeface="Calibri"/>
                <a:ea typeface="Calibri"/>
                <a:cs typeface="Calibri"/>
                <a:sym typeface="Calibri"/>
              </a:rPr>
              <a:t>Under the </a:t>
            </a:r>
            <a:r>
              <a:rPr lang="en-US" sz="2500" b="1" i="0" u="none" strike="noStrike" cap="none" dirty="0">
                <a:solidFill>
                  <a:schemeClr val="dk1"/>
                </a:solidFill>
                <a:latin typeface="Calibri"/>
                <a:ea typeface="Calibri"/>
                <a:cs typeface="Calibri"/>
                <a:sym typeface="Calibri"/>
              </a:rPr>
              <a:t>Extracts Menu </a:t>
            </a:r>
            <a:r>
              <a:rPr lang="en-US" sz="2500" b="0" i="0" u="none" strike="noStrike" cap="none" dirty="0">
                <a:solidFill>
                  <a:schemeClr val="dk1"/>
                </a:solidFill>
                <a:latin typeface="Calibri"/>
                <a:ea typeface="Calibri"/>
                <a:cs typeface="Calibri"/>
                <a:sym typeface="Calibri"/>
              </a:rPr>
              <a:t>, Select </a:t>
            </a:r>
            <a:r>
              <a:rPr lang="en-US" sz="2500" b="1" i="0" u="none" strike="noStrike" cap="none" dirty="0">
                <a:solidFill>
                  <a:schemeClr val="dk1"/>
                </a:solidFill>
                <a:latin typeface="Calibri"/>
                <a:ea typeface="Calibri"/>
                <a:cs typeface="Calibri"/>
                <a:sym typeface="Calibri"/>
              </a:rPr>
              <a:t>EMIS</a:t>
            </a:r>
            <a:r>
              <a:rPr lang="en-US" sz="2500" b="0" i="0" u="none" strike="noStrike" cap="none" dirty="0">
                <a:solidFill>
                  <a:schemeClr val="dk1"/>
                </a:solidFill>
                <a:latin typeface="Calibri"/>
                <a:ea typeface="Calibri"/>
                <a:cs typeface="Calibri"/>
                <a:sym typeface="Calibri"/>
              </a:rPr>
              <a:t> and click on </a:t>
            </a:r>
            <a:r>
              <a:rPr lang="en-US" sz="2500" b="1" i="0" u="none" strike="noStrike" cap="none" dirty="0">
                <a:solidFill>
                  <a:schemeClr val="dk1"/>
                </a:solidFill>
                <a:latin typeface="Calibri"/>
                <a:ea typeface="Calibri"/>
                <a:cs typeface="Calibri"/>
                <a:sym typeface="Calibri"/>
              </a:rPr>
              <a:t>Generate Extract File </a:t>
            </a:r>
            <a:r>
              <a:rPr lang="en-US" sz="2500" b="0" i="0" u="none" strike="noStrike" cap="none" dirty="0">
                <a:solidFill>
                  <a:schemeClr val="dk1"/>
                </a:solidFill>
                <a:latin typeface="Calibri"/>
                <a:ea typeface="Calibri"/>
                <a:cs typeface="Calibri"/>
                <a:sym typeface="Calibri"/>
              </a:rPr>
              <a:t>to create a </a:t>
            </a:r>
            <a:r>
              <a:rPr lang="en-US" sz="2500" b="1" i="0" u="none" strike="noStrike" cap="none" dirty="0">
                <a:solidFill>
                  <a:schemeClr val="dk1"/>
                </a:solidFill>
                <a:latin typeface="Calibri"/>
                <a:ea typeface="Calibri"/>
                <a:cs typeface="Calibri"/>
                <a:sym typeface="Calibri"/>
              </a:rPr>
              <a:t>USAEMS_2025.SEQ </a:t>
            </a:r>
            <a:r>
              <a:rPr lang="en-US" sz="2500" b="0" i="0" u="none" strike="noStrike" cap="none" dirty="0">
                <a:solidFill>
                  <a:schemeClr val="dk1"/>
                </a:solidFill>
                <a:latin typeface="Calibri"/>
                <a:ea typeface="Calibri"/>
                <a:cs typeface="Calibri"/>
                <a:sym typeface="Calibri"/>
              </a:rPr>
              <a:t>file to be uploaded into the Data Collector for Period H reporting</a:t>
            </a:r>
            <a:endParaRPr sz="1400" b="0" i="0" u="none" strike="noStrike" cap="none" dirty="0">
              <a:solidFill>
                <a:srgbClr val="000000"/>
              </a:solidFill>
              <a:latin typeface="Arial"/>
              <a:ea typeface="Arial"/>
              <a:cs typeface="Arial"/>
              <a:sym typeface="Arial"/>
            </a:endParaRPr>
          </a:p>
          <a:p>
            <a:pPr marL="571500" marR="0" lvl="0" indent="-342900" algn="l" rtl="0">
              <a:lnSpc>
                <a:spcPct val="90000"/>
              </a:lnSpc>
              <a:spcBef>
                <a:spcPts val="1000"/>
              </a:spcBef>
              <a:spcAft>
                <a:spcPts val="0"/>
              </a:spcAft>
              <a:buClr>
                <a:schemeClr val="dk1"/>
              </a:buClr>
              <a:buSzPct val="100000"/>
              <a:buFont typeface="Arial" panose="020B0604020202020204" pitchFamily="34" charset="0"/>
              <a:buChar char="•"/>
            </a:pPr>
            <a:endParaRPr sz="2500" b="0" i="0" u="none" strike="noStrike" cap="none" dirty="0">
              <a:solidFill>
                <a:srgbClr val="172B4D"/>
              </a:solidFill>
              <a:latin typeface="Calibri"/>
              <a:ea typeface="Calibri"/>
              <a:cs typeface="Calibri"/>
              <a:sym typeface="Calibri"/>
            </a:endParaRPr>
          </a:p>
          <a:p>
            <a:pPr marL="571500" marR="0" lvl="0" indent="-342900" algn="l" rtl="0">
              <a:lnSpc>
                <a:spcPct val="90000"/>
              </a:lnSpc>
              <a:spcBef>
                <a:spcPts val="1000"/>
              </a:spcBef>
              <a:spcAft>
                <a:spcPts val="0"/>
              </a:spcAft>
              <a:buClr>
                <a:schemeClr val="dk1"/>
              </a:buClr>
              <a:buSzPct val="100000"/>
              <a:buFont typeface="Arial" panose="020B0604020202020204" pitchFamily="34" charset="0"/>
              <a:buChar char="•"/>
            </a:pPr>
            <a:endParaRPr sz="2500" b="0" i="0" u="none" strike="noStrike" cap="none" dirty="0">
              <a:solidFill>
                <a:srgbClr val="172B4D"/>
              </a:solidFill>
              <a:latin typeface="Calibri"/>
              <a:ea typeface="Calibri"/>
              <a:cs typeface="Calibri"/>
              <a:sym typeface="Calibri"/>
            </a:endParaRPr>
          </a:p>
          <a:p>
            <a:pPr marL="571500" marR="0" lvl="0" indent="-342900" algn="l" rtl="0">
              <a:lnSpc>
                <a:spcPct val="90000"/>
              </a:lnSpc>
              <a:spcBef>
                <a:spcPts val="1000"/>
              </a:spcBef>
              <a:spcAft>
                <a:spcPts val="0"/>
              </a:spcAft>
              <a:buClr>
                <a:schemeClr val="dk1"/>
              </a:buClr>
              <a:buSzPct val="100000"/>
              <a:buFont typeface="Arial" panose="020B0604020202020204" pitchFamily="34" charset="0"/>
              <a:buChar char="•"/>
            </a:pPr>
            <a:endParaRPr sz="2500" b="0" i="0" u="none" strike="noStrike" cap="none" dirty="0">
              <a:solidFill>
                <a:srgbClr val="172B4D"/>
              </a:solidFill>
              <a:latin typeface="Calibri"/>
              <a:ea typeface="Calibri"/>
              <a:cs typeface="Calibri"/>
              <a:sym typeface="Calibri"/>
            </a:endParaRPr>
          </a:p>
          <a:p>
            <a:pPr marL="228600" marR="0" lvl="0" algn="l" rtl="0">
              <a:lnSpc>
                <a:spcPct val="90000"/>
              </a:lnSpc>
              <a:spcBef>
                <a:spcPts val="1000"/>
              </a:spcBef>
              <a:spcAft>
                <a:spcPts val="0"/>
              </a:spcAft>
              <a:buClr>
                <a:schemeClr val="dk1"/>
              </a:buClr>
              <a:buSzPct val="100000"/>
            </a:pPr>
            <a:endParaRPr sz="2500" b="0" i="0" u="none" strike="noStrike" cap="none" dirty="0">
              <a:solidFill>
                <a:srgbClr val="172B4D"/>
              </a:solidFill>
              <a:latin typeface="Calibri"/>
              <a:ea typeface="Calibri"/>
              <a:cs typeface="Calibri"/>
              <a:sym typeface="Calibri"/>
            </a:endParaRPr>
          </a:p>
          <a:p>
            <a:pPr marL="571500" marR="0" lvl="0" indent="-342900" algn="l" rtl="0">
              <a:lnSpc>
                <a:spcPct val="90000"/>
              </a:lnSpc>
              <a:spcBef>
                <a:spcPts val="1000"/>
              </a:spcBef>
              <a:spcAft>
                <a:spcPts val="0"/>
              </a:spcAft>
              <a:buClr>
                <a:schemeClr val="dk1"/>
              </a:buClr>
              <a:buSzPct val="100000"/>
              <a:buFont typeface="Arial" panose="020B0604020202020204" pitchFamily="34" charset="0"/>
              <a:buChar char="•"/>
            </a:pPr>
            <a:endParaRPr sz="2500" b="0" i="0" u="none" strike="noStrike" cap="none" dirty="0">
              <a:solidFill>
                <a:srgbClr val="172B4D"/>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100000"/>
              <a:buFont typeface="Arial" panose="020B0604020202020204" pitchFamily="34" charset="0"/>
              <a:buChar char="•"/>
            </a:pPr>
            <a:r>
              <a:rPr lang="en-US" sz="2500" b="0" i="0" u="none" strike="noStrike" cap="none" dirty="0">
                <a:solidFill>
                  <a:srgbClr val="172B4D"/>
                </a:solidFill>
                <a:latin typeface="Calibri"/>
                <a:ea typeface="Calibri"/>
                <a:cs typeface="Calibri"/>
                <a:sym typeface="Calibri"/>
              </a:rPr>
              <a:t>Once the .SEQ file is uploaded into the Data Collector, it will be used </a:t>
            </a:r>
            <a:br>
              <a:rPr lang="en-US" sz="2500" b="0" i="0" u="none" strike="noStrike" cap="none" dirty="0">
                <a:solidFill>
                  <a:srgbClr val="172B4D"/>
                </a:solidFill>
                <a:latin typeface="Calibri"/>
                <a:ea typeface="Calibri"/>
                <a:cs typeface="Calibri"/>
                <a:sym typeface="Calibri"/>
              </a:rPr>
            </a:br>
            <a:r>
              <a:rPr lang="en-US" sz="2500" b="0" i="0" u="none" strike="noStrike" cap="none" dirty="0">
                <a:solidFill>
                  <a:srgbClr val="172B4D"/>
                </a:solidFill>
                <a:latin typeface="Calibri"/>
                <a:ea typeface="Calibri"/>
                <a:cs typeface="Calibri"/>
                <a:sym typeface="Calibri"/>
              </a:rPr>
              <a:t>along with the USAS SIF Agent for EMIS-R collections.</a:t>
            </a:r>
            <a:endParaRPr sz="1400" b="0" i="0" u="none" strike="noStrike" cap="none" dirty="0">
              <a:solidFill>
                <a:srgbClr val="000000"/>
              </a:solidFill>
              <a:latin typeface="Arial"/>
              <a:ea typeface="Arial"/>
              <a:cs typeface="Arial"/>
              <a:sym typeface="Arial"/>
            </a:endParaRPr>
          </a:p>
        </p:txBody>
      </p:sp>
      <p:pic>
        <p:nvPicPr>
          <p:cNvPr id="323" name="Google Shape;323;p44"/>
          <p:cNvPicPr preferRelativeResize="0"/>
          <p:nvPr/>
        </p:nvPicPr>
        <p:blipFill rotWithShape="1">
          <a:blip r:embed="rId3">
            <a:alphaModFix/>
          </a:blip>
          <a:srcRect/>
          <a:stretch/>
        </p:blipFill>
        <p:spPr>
          <a:xfrm>
            <a:off x="3646595" y="2878016"/>
            <a:ext cx="4898808" cy="2171504"/>
          </a:xfrm>
          <a:prstGeom prst="rect">
            <a:avLst/>
          </a:prstGeom>
          <a:noFill/>
          <a:ln w="9525" cap="flat" cmpd="sng">
            <a:solidFill>
              <a:schemeClr val="dk1"/>
            </a:solidFill>
            <a:prstDash val="solid"/>
            <a:round/>
            <a:headEnd type="none" w="sm" len="sm"/>
            <a:tailEnd type="none" w="sm" len="sm"/>
          </a:ln>
        </p:spPr>
      </p:pic>
    </p:spTree>
    <p:extLst>
      <p:ext uri="{BB962C8B-B14F-4D97-AF65-F5344CB8AC3E}">
        <p14:creationId xmlns:p14="http://schemas.microsoft.com/office/powerpoint/2010/main" val="20049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5"/>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45"/>
          <p:cNvSpPr txBox="1">
            <a:spLocks noGrp="1"/>
          </p:cNvSpPr>
          <p:nvPr>
            <p:ph type="title"/>
          </p:nvPr>
        </p:nvSpPr>
        <p:spPr>
          <a:xfrm>
            <a:off x="838200" y="588169"/>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EMIS Extract</a:t>
            </a:r>
            <a:endParaRPr sz="4600">
              <a:solidFill>
                <a:srgbClr val="FFFFFF"/>
              </a:solidFill>
            </a:endParaRPr>
          </a:p>
        </p:txBody>
      </p:sp>
      <p:sp>
        <p:nvSpPr>
          <p:cNvPr id="331" name="Google Shape;331;p45"/>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333" name="Google Shape;333;p4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32" name="Google Shape;332;p45"/>
          <p:cNvSpPr txBox="1"/>
          <p:nvPr/>
        </p:nvSpPr>
        <p:spPr>
          <a:xfrm>
            <a:off x="518730" y="1347537"/>
            <a:ext cx="10835069" cy="4787885"/>
          </a:xfrm>
          <a:prstGeom prst="rect">
            <a:avLst/>
          </a:prstGeom>
          <a:noFill/>
          <a:ln>
            <a:noFill/>
          </a:ln>
        </p:spPr>
        <p:txBody>
          <a:bodyPr spcFirstLastPara="1" wrap="square" lIns="91425" tIns="45700" rIns="91425" bIns="45700" anchor="t" anchorCtr="0">
            <a:noAutofit/>
          </a:bodyPr>
          <a:lstStyle/>
          <a:p>
            <a:pPr marL="457200" marR="0" lvl="0" indent="-342900" algn="l" rtl="0">
              <a:lnSpc>
                <a:spcPct val="90000"/>
              </a:lnSpc>
              <a:spcBef>
                <a:spcPts val="1000"/>
              </a:spcBef>
              <a:spcAft>
                <a:spcPts val="0"/>
              </a:spcAft>
              <a:buClr>
                <a:schemeClr val="dk1"/>
              </a:buClr>
              <a:buSzPts val="1800"/>
              <a:buFont typeface="Arial"/>
              <a:buChar char="•"/>
            </a:pPr>
            <a:endParaRPr lang="en-US" sz="2500" b="1"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100000"/>
              <a:buFont typeface="Arial" panose="020B0604020202020204" pitchFamily="34" charset="0"/>
              <a:buChar char="•"/>
            </a:pPr>
            <a:r>
              <a:rPr lang="en-US" sz="2500" b="1" i="0" u="none" strike="noStrike" cap="none" dirty="0">
                <a:solidFill>
                  <a:schemeClr val="dk1"/>
                </a:solidFill>
                <a:latin typeface="Calibri"/>
                <a:ea typeface="Calibri"/>
                <a:cs typeface="Calibri"/>
                <a:sym typeface="Calibri"/>
              </a:rPr>
              <a:t>EMIS Extract </a:t>
            </a:r>
            <a:r>
              <a:rPr lang="en-US" sz="2500" b="0" i="0" u="none" strike="noStrike" cap="none" dirty="0">
                <a:solidFill>
                  <a:schemeClr val="dk1"/>
                </a:solidFill>
                <a:latin typeface="Calibri"/>
                <a:ea typeface="Calibri"/>
                <a:cs typeface="Calibri"/>
                <a:sym typeface="Calibri"/>
              </a:rPr>
              <a:t>contains the same data as Classic’s </a:t>
            </a:r>
            <a:r>
              <a:rPr lang="en-US" sz="2500" b="0" i="0" u="sng" strike="noStrike" cap="none" dirty="0">
                <a:solidFill>
                  <a:schemeClr val="dk1"/>
                </a:solidFill>
                <a:latin typeface="Calibri"/>
                <a:ea typeface="Calibri"/>
                <a:cs typeface="Calibri"/>
                <a:sym typeface="Calibri"/>
              </a:rPr>
              <a:t>partial</a:t>
            </a:r>
            <a:r>
              <a:rPr lang="en-US" sz="2500" b="0" i="0" u="none" strike="noStrike" cap="none" dirty="0">
                <a:solidFill>
                  <a:schemeClr val="dk1"/>
                </a:solidFill>
                <a:latin typeface="Calibri"/>
                <a:ea typeface="Calibri"/>
                <a:cs typeface="Calibri"/>
                <a:sym typeface="Calibri"/>
              </a:rPr>
              <a:t> file </a:t>
            </a:r>
            <a:r>
              <a:rPr lang="en-US" sz="2200" b="0" i="0" u="none" strike="noStrike" cap="none" dirty="0">
                <a:solidFill>
                  <a:schemeClr val="dk1"/>
                </a:solidFill>
                <a:latin typeface="Calibri"/>
                <a:ea typeface="Calibri"/>
                <a:cs typeface="Calibri"/>
                <a:sym typeface="Calibri"/>
              </a:rPr>
              <a:t>(USAEMS_EMISR.SEQ) </a:t>
            </a:r>
            <a:endParaRPr sz="1400" b="0" i="0" u="none" strike="noStrike" cap="none" dirty="0">
              <a:solidFill>
                <a:srgbClr val="000000"/>
              </a:solidFill>
              <a:latin typeface="Arial"/>
              <a:ea typeface="Arial"/>
              <a:cs typeface="Arial"/>
              <a:sym typeface="Arial"/>
            </a:endParaRPr>
          </a:p>
          <a:p>
            <a:pPr marL="1371600" marR="0" lvl="2" indent="-342900" algn="l" rtl="0">
              <a:lnSpc>
                <a:spcPct val="10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CASH RECONCILIATION</a:t>
            </a:r>
            <a:endParaRPr sz="1400" b="0" i="0" u="none" strike="noStrike" cap="none" dirty="0">
              <a:solidFill>
                <a:srgbClr val="000000"/>
              </a:solidFill>
              <a:latin typeface="Arial"/>
              <a:ea typeface="Arial"/>
              <a:cs typeface="Arial"/>
              <a:sym typeface="Arial"/>
            </a:endParaRPr>
          </a:p>
          <a:p>
            <a:pPr marL="1371600" marR="0" lvl="2" indent="-342900" algn="l" rtl="0">
              <a:lnSpc>
                <a:spcPct val="10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CIVIL PROCEEDINGS</a:t>
            </a:r>
            <a:endParaRPr sz="1400" b="0" i="0" u="none" strike="noStrike" cap="none" dirty="0">
              <a:solidFill>
                <a:srgbClr val="000000"/>
              </a:solidFill>
              <a:latin typeface="Arial"/>
              <a:ea typeface="Arial"/>
              <a:cs typeface="Arial"/>
              <a:sym typeface="Arial"/>
            </a:endParaRPr>
          </a:p>
          <a:p>
            <a:pPr marL="1371600" marR="0" lvl="2" indent="-342900" algn="l" rtl="0">
              <a:lnSpc>
                <a:spcPct val="10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DISTRICT AND BUILDING PROFILE INFORMATION</a:t>
            </a:r>
            <a:endParaRPr sz="1400" b="0" i="0" u="none" strike="noStrike" cap="none" dirty="0">
              <a:solidFill>
                <a:srgbClr val="000000"/>
              </a:solidFill>
              <a:latin typeface="Arial"/>
              <a:ea typeface="Arial"/>
              <a:cs typeface="Arial"/>
              <a:sym typeface="Arial"/>
            </a:endParaRPr>
          </a:p>
          <a:p>
            <a:pPr marL="1371600" marR="0" lvl="2" indent="-342900" algn="l" rtl="0">
              <a:lnSpc>
                <a:spcPct val="10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WILL EXCLUDE THE ACCOUNT AND OPERATIONAL UNIT RECORDS. </a:t>
            </a:r>
            <a:endParaRPr sz="1400" b="0" i="0" u="none" strike="noStrike" cap="none" dirty="0">
              <a:solidFill>
                <a:srgbClr val="000000"/>
              </a:solidFill>
              <a:latin typeface="Arial"/>
              <a:ea typeface="Arial"/>
              <a:cs typeface="Arial"/>
              <a:sym typeface="Arial"/>
            </a:endParaRPr>
          </a:p>
          <a:p>
            <a:pPr marL="457200" marR="0" lvl="0" indent="-228600" algn="l" rtl="0">
              <a:lnSpc>
                <a:spcPct val="90000"/>
              </a:lnSpc>
              <a:spcBef>
                <a:spcPts val="1000"/>
              </a:spcBef>
              <a:spcAft>
                <a:spcPts val="0"/>
              </a:spcAft>
              <a:buClr>
                <a:schemeClr val="dk1"/>
              </a:buClr>
              <a:buSzPct val="100000"/>
              <a:buFont typeface="Arial" panose="020B0604020202020204" pitchFamily="34" charset="0"/>
              <a:buChar char="•"/>
            </a:pPr>
            <a:endParaRPr sz="1100"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ct val="100000"/>
              <a:buFont typeface="Arial" panose="020B0604020202020204" pitchFamily="34" charset="0"/>
              <a:buChar char="•"/>
            </a:pPr>
            <a:r>
              <a:rPr lang="en-US" sz="2500" b="1" i="0" u="none" strike="noStrike" cap="none" dirty="0">
                <a:solidFill>
                  <a:schemeClr val="dk1"/>
                </a:solidFill>
                <a:latin typeface="Calibri"/>
                <a:ea typeface="Calibri"/>
                <a:cs typeface="Calibri"/>
                <a:sym typeface="Calibri"/>
              </a:rPr>
              <a:t>SIF Agent will pull other Period H files:</a:t>
            </a:r>
            <a:endParaRPr sz="1400" b="0" i="0" u="none" strike="noStrike" cap="none" dirty="0">
              <a:solidFill>
                <a:srgbClr val="000000"/>
              </a:solidFill>
              <a:latin typeface="Arial"/>
              <a:ea typeface="Arial"/>
              <a:cs typeface="Arial"/>
              <a:sym typeface="Arial"/>
            </a:endParaRPr>
          </a:p>
          <a:p>
            <a:pPr marL="1371600" marR="0" lvl="2" indent="-342900" algn="l" rtl="0">
              <a:lnSpc>
                <a:spcPct val="9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CASH, EXPENDITURE, REVENUE ACCOUNTS</a:t>
            </a:r>
            <a:endParaRPr sz="1400" b="0" i="0" u="none" strike="noStrike" cap="none" dirty="0">
              <a:solidFill>
                <a:srgbClr val="000000"/>
              </a:solidFill>
              <a:latin typeface="Arial"/>
              <a:ea typeface="Arial"/>
              <a:cs typeface="Arial"/>
              <a:sym typeface="Arial"/>
            </a:endParaRPr>
          </a:p>
          <a:p>
            <a:pPr marL="1371600" marR="0" lvl="2" indent="-342900" algn="l" rtl="0">
              <a:lnSpc>
                <a:spcPct val="9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ACCOUNT DATA</a:t>
            </a:r>
            <a:endParaRPr sz="1400" b="0" i="0" u="none" strike="noStrike" cap="none" dirty="0">
              <a:solidFill>
                <a:srgbClr val="000000"/>
              </a:solidFill>
              <a:latin typeface="Arial"/>
              <a:ea typeface="Arial"/>
              <a:cs typeface="Arial"/>
              <a:sym typeface="Arial"/>
            </a:endParaRPr>
          </a:p>
          <a:p>
            <a:pPr marL="1371600" marR="0" lvl="2" indent="-342900" algn="l" rtl="0">
              <a:lnSpc>
                <a:spcPct val="90000"/>
              </a:lnSpc>
              <a:spcBef>
                <a:spcPts val="500"/>
              </a:spcBef>
              <a:spcAft>
                <a:spcPts val="0"/>
              </a:spcAft>
              <a:buClr>
                <a:schemeClr val="dk1"/>
              </a:buClr>
              <a:buSzPct val="1000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OPERATIONAL UNITS</a:t>
            </a:r>
            <a:endParaRPr sz="1400" b="0" i="0" u="none" strike="noStrike" cap="none" dirty="0">
              <a:solidFill>
                <a:srgbClr val="000000"/>
              </a:solidFill>
              <a:latin typeface="Arial"/>
              <a:ea typeface="Arial"/>
              <a:cs typeface="Arial"/>
              <a:sym typeface="Arial"/>
            </a:endParaRPr>
          </a:p>
          <a:p>
            <a:pPr marL="914400" marR="0" lvl="1" indent="-228600" algn="l" rtl="0">
              <a:lnSpc>
                <a:spcPct val="90000"/>
              </a:lnSpc>
              <a:spcBef>
                <a:spcPts val="500"/>
              </a:spcBef>
              <a:spcAft>
                <a:spcPts val="0"/>
              </a:spcAft>
              <a:buClr>
                <a:schemeClr val="dk1"/>
              </a:buClr>
              <a:buSzPts val="1800"/>
              <a:buFont typeface="Arial"/>
              <a:buNone/>
            </a:pPr>
            <a:endParaRPr sz="2100" b="0" i="0" u="none" strike="noStrike" cap="none" dirty="0">
              <a:solidFill>
                <a:schemeClr val="dk2"/>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6"/>
          <p:cNvSpPr/>
          <p:nvPr/>
        </p:nvSpPr>
        <p:spPr>
          <a:xfrm>
            <a:off x="873758" y="485263"/>
            <a:ext cx="10596881" cy="107807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46"/>
          <p:cNvSpPr txBox="1">
            <a:spLocks noGrp="1"/>
          </p:cNvSpPr>
          <p:nvPr>
            <p:ph type="title"/>
          </p:nvPr>
        </p:nvSpPr>
        <p:spPr>
          <a:xfrm>
            <a:off x="838200" y="588169"/>
            <a:ext cx="10632440" cy="10780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Fiscal Year End Reports </a:t>
            </a:r>
            <a:endParaRPr sz="4600">
              <a:solidFill>
                <a:srgbClr val="FFFFFF"/>
              </a:solidFill>
            </a:endParaRPr>
          </a:p>
        </p:txBody>
      </p:sp>
      <p:sp>
        <p:nvSpPr>
          <p:cNvPr id="340" name="Google Shape;340;p46"/>
          <p:cNvSpPr txBox="1">
            <a:spLocks noGrp="1"/>
          </p:cNvSpPr>
          <p:nvPr>
            <p:ph idx="1"/>
          </p:nvPr>
        </p:nvSpPr>
        <p:spPr>
          <a:xfrm>
            <a:off x="838197" y="1625600"/>
            <a:ext cx="10632441" cy="4913312"/>
          </a:xfrm>
          <a:prstGeom prst="rect">
            <a:avLst/>
          </a:prstGeom>
          <a:noFill/>
          <a:ln>
            <a:noFill/>
          </a:ln>
        </p:spPr>
        <p:txBody>
          <a:bodyPr spcFirstLastPara="1" wrap="square" lIns="91425" tIns="45700" rIns="91425" bIns="45700" anchor="t" anchorCtr="0">
            <a:noAutofit/>
          </a:bodyPr>
          <a:lstStyle/>
          <a:p>
            <a:pPr marL="495300" lvl="0" indent="-342900" algn="l" rtl="0">
              <a:lnSpc>
                <a:spcPct val="100000"/>
              </a:lnSpc>
              <a:spcBef>
                <a:spcPts val="0"/>
              </a:spcBef>
              <a:spcAft>
                <a:spcPts val="0"/>
              </a:spcAft>
              <a:buSzPts val="2400"/>
              <a:buChar char="•"/>
            </a:pPr>
            <a:endParaRPr lang="en-US" sz="2000" dirty="0"/>
          </a:p>
          <a:p>
            <a:pPr marL="495300" lvl="0" indent="-342900" algn="l" rtl="0">
              <a:lnSpc>
                <a:spcPct val="100000"/>
              </a:lnSpc>
              <a:spcBef>
                <a:spcPts val="0"/>
              </a:spcBef>
              <a:spcAft>
                <a:spcPts val="0"/>
              </a:spcAft>
              <a:buClrTx/>
              <a:buFont typeface="Arial" panose="020B0604020202020204" pitchFamily="34" charset="0"/>
              <a:buChar char="•"/>
            </a:pPr>
            <a:r>
              <a:rPr lang="en-US" sz="2000" dirty="0"/>
              <a:t>Manually run &amp; review any desired reports not included in the Fiscal Year Reports Archive Bundle.</a:t>
            </a:r>
            <a:endParaRPr dirty="0"/>
          </a:p>
          <a:p>
            <a:pPr marL="495300" lvl="0" indent="-190500" algn="l" rtl="0">
              <a:lnSpc>
                <a:spcPct val="100000"/>
              </a:lnSpc>
              <a:spcBef>
                <a:spcPts val="0"/>
              </a:spcBef>
              <a:spcAft>
                <a:spcPts val="0"/>
              </a:spcAft>
              <a:buClrTx/>
              <a:buFont typeface="Arial" panose="020B0604020202020204" pitchFamily="34" charset="0"/>
              <a:buChar char="•"/>
            </a:pPr>
            <a:endParaRPr sz="1100" dirty="0"/>
          </a:p>
          <a:p>
            <a:pPr marL="495300" lvl="0" indent="-342900" algn="l" rtl="0">
              <a:lnSpc>
                <a:spcPct val="100000"/>
              </a:lnSpc>
              <a:spcBef>
                <a:spcPts val="0"/>
              </a:spcBef>
              <a:spcAft>
                <a:spcPts val="0"/>
              </a:spcAft>
              <a:buClrTx/>
              <a:buFont typeface="Arial" panose="020B0604020202020204" pitchFamily="34" charset="0"/>
              <a:buChar char="•"/>
            </a:pPr>
            <a:r>
              <a:rPr lang="en-US" sz="2000" dirty="0"/>
              <a:t>Fiscal Year Reports Bundle will automatically run when Period is closed.  </a:t>
            </a:r>
            <a:endParaRPr dirty="0"/>
          </a:p>
          <a:p>
            <a:pPr marL="495300" lvl="0" indent="-190500" algn="l" rtl="0">
              <a:lnSpc>
                <a:spcPct val="100000"/>
              </a:lnSpc>
              <a:spcBef>
                <a:spcPts val="0"/>
              </a:spcBef>
              <a:spcAft>
                <a:spcPts val="0"/>
              </a:spcAft>
              <a:buClrTx/>
              <a:buFont typeface="Arial" panose="020B0604020202020204" pitchFamily="34" charset="0"/>
              <a:buChar char="•"/>
            </a:pPr>
            <a:endParaRPr sz="1100" dirty="0"/>
          </a:p>
          <a:p>
            <a:pPr marL="495300" lvl="0" indent="-342900" algn="l" rtl="0">
              <a:lnSpc>
                <a:spcPct val="100000"/>
              </a:lnSpc>
              <a:spcBef>
                <a:spcPts val="0"/>
              </a:spcBef>
              <a:spcAft>
                <a:spcPts val="0"/>
              </a:spcAft>
              <a:buClrTx/>
              <a:buFont typeface="Arial" panose="020B0604020202020204" pitchFamily="34" charset="0"/>
              <a:buChar char="•"/>
            </a:pPr>
            <a:r>
              <a:rPr lang="en-US" sz="2000" dirty="0"/>
              <a:t>Wait until the bundle is </a:t>
            </a:r>
            <a:r>
              <a:rPr lang="en-US" sz="2000" i="1" u="sng" cap="none" dirty="0">
                <a:solidFill>
                  <a:schemeClr val="dk2"/>
                </a:solidFill>
              </a:rPr>
              <a:t>complete</a:t>
            </a:r>
            <a:r>
              <a:rPr lang="en-US" sz="2000" i="1" cap="none" dirty="0">
                <a:solidFill>
                  <a:schemeClr val="dk2"/>
                </a:solidFill>
              </a:rPr>
              <a:t> </a:t>
            </a:r>
            <a:r>
              <a:rPr lang="en-US" sz="2000" cap="none" dirty="0">
                <a:solidFill>
                  <a:schemeClr val="dk2"/>
                </a:solidFill>
              </a:rPr>
              <a:t>before changing the current posting period to a new period</a:t>
            </a:r>
            <a:r>
              <a:rPr lang="en-US" sz="2000" dirty="0">
                <a:solidFill>
                  <a:schemeClr val="dk2"/>
                </a:solidFill>
              </a:rPr>
              <a:t> </a:t>
            </a:r>
            <a:r>
              <a:rPr lang="en-US" dirty="0">
                <a:solidFill>
                  <a:schemeClr val="dk2"/>
                </a:solidFill>
              </a:rPr>
              <a:t>i</a:t>
            </a:r>
            <a:r>
              <a:rPr lang="en-US" sz="2000" dirty="0">
                <a:solidFill>
                  <a:schemeClr val="dk2"/>
                </a:solidFill>
              </a:rPr>
              <a:t>f </a:t>
            </a:r>
            <a:r>
              <a:rPr lang="en-US" sz="2000" dirty="0"/>
              <a:t>there are </a:t>
            </a:r>
            <a:r>
              <a:rPr lang="en-US" sz="2000" b="1" cap="none" dirty="0">
                <a:solidFill>
                  <a:schemeClr val="dk2"/>
                </a:solidFill>
              </a:rPr>
              <a:t>custom report bundles scheduled </a:t>
            </a:r>
            <a:r>
              <a:rPr lang="en-US" sz="2000" cap="none" dirty="0">
                <a:solidFill>
                  <a:schemeClr val="dk2"/>
                </a:solidFill>
              </a:rPr>
              <a:t>to run on the </a:t>
            </a:r>
            <a:r>
              <a:rPr lang="en-US" sz="2000" i="1" cap="none" dirty="0" err="1">
                <a:solidFill>
                  <a:schemeClr val="dk2"/>
                </a:solidFill>
              </a:rPr>
              <a:t>PostingPeriodCloseCompleted</a:t>
            </a:r>
            <a:r>
              <a:rPr lang="en-US" sz="2000" i="1" cap="none" dirty="0">
                <a:solidFill>
                  <a:schemeClr val="dk2"/>
                </a:solidFill>
              </a:rPr>
              <a:t> </a:t>
            </a:r>
            <a:r>
              <a:rPr lang="en-US" sz="2000" cap="none" dirty="0">
                <a:solidFill>
                  <a:schemeClr val="dk2"/>
                </a:solidFill>
              </a:rPr>
              <a:t>or</a:t>
            </a:r>
            <a:r>
              <a:rPr lang="en-US" sz="2000" i="1" cap="none" dirty="0">
                <a:solidFill>
                  <a:schemeClr val="dk2"/>
                </a:solidFill>
              </a:rPr>
              <a:t> </a:t>
            </a:r>
            <a:r>
              <a:rPr lang="en-US" sz="2000" cap="none" dirty="0">
                <a:solidFill>
                  <a:schemeClr val="dk2"/>
                </a:solidFill>
              </a:rPr>
              <a:t>the</a:t>
            </a:r>
            <a:r>
              <a:rPr lang="en-US" sz="2000" i="1" cap="none" dirty="0">
                <a:solidFill>
                  <a:schemeClr val="dk2"/>
                </a:solidFill>
              </a:rPr>
              <a:t> </a:t>
            </a:r>
            <a:r>
              <a:rPr lang="en-US" sz="2000" i="1" cap="none" dirty="0" err="1">
                <a:solidFill>
                  <a:schemeClr val="dk2"/>
                </a:solidFill>
              </a:rPr>
              <a:t>FiscalPeriodCloseCompleted</a:t>
            </a:r>
            <a:r>
              <a:rPr lang="en-US" sz="2000" i="1" cap="none" dirty="0">
                <a:solidFill>
                  <a:schemeClr val="dk2"/>
                </a:solidFill>
              </a:rPr>
              <a:t> </a:t>
            </a:r>
            <a:r>
              <a:rPr lang="en-US" sz="2000" cap="none" dirty="0">
                <a:solidFill>
                  <a:schemeClr val="dk2"/>
                </a:solidFill>
              </a:rPr>
              <a:t>event.</a:t>
            </a:r>
            <a:endParaRPr sz="2000" dirty="0">
              <a:highlight>
                <a:srgbClr val="FFFF00"/>
              </a:highlight>
            </a:endParaRPr>
          </a:p>
          <a:p>
            <a:pPr marL="495300" lvl="0" indent="-190500" algn="l" rtl="0">
              <a:lnSpc>
                <a:spcPct val="100000"/>
              </a:lnSpc>
              <a:spcBef>
                <a:spcPts val="0"/>
              </a:spcBef>
              <a:spcAft>
                <a:spcPts val="0"/>
              </a:spcAft>
              <a:buClrTx/>
              <a:buFont typeface="Arial" panose="020B0604020202020204" pitchFamily="34" charset="0"/>
              <a:buChar char="•"/>
            </a:pPr>
            <a:endParaRPr sz="1100" dirty="0"/>
          </a:p>
          <a:p>
            <a:pPr marL="495300" lvl="0" indent="-342900" algn="l" rtl="0">
              <a:lnSpc>
                <a:spcPct val="100000"/>
              </a:lnSpc>
              <a:spcBef>
                <a:spcPts val="0"/>
              </a:spcBef>
              <a:spcAft>
                <a:spcPts val="0"/>
              </a:spcAft>
              <a:buClrTx/>
              <a:buFont typeface="Arial" panose="020B0604020202020204" pitchFamily="34" charset="0"/>
              <a:buChar char="•"/>
            </a:pPr>
            <a:r>
              <a:rPr lang="en-US" sz="2000" dirty="0"/>
              <a:t>Reports can be viewed under Utilities &gt; File Archive by clicking on the row</a:t>
            </a:r>
            <a:endParaRPr dirty="0"/>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342" name="Google Shape;342;p46"/>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341" name="Google Shape;341;p46"/>
          <p:cNvPicPr preferRelativeResize="0"/>
          <p:nvPr/>
        </p:nvPicPr>
        <p:blipFill rotWithShape="1">
          <a:blip r:embed="rId3">
            <a:alphaModFix/>
          </a:blip>
          <a:srcRect/>
          <a:stretch/>
        </p:blipFill>
        <p:spPr>
          <a:xfrm>
            <a:off x="1209040" y="4693919"/>
            <a:ext cx="9886703" cy="155952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7"/>
          <p:cNvSpPr/>
          <p:nvPr/>
        </p:nvSpPr>
        <p:spPr>
          <a:xfrm>
            <a:off x="838200" y="557316"/>
            <a:ext cx="10515600" cy="78497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8" name="Google Shape;348;p4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Fiscal Year Report Bundle</a:t>
            </a:r>
            <a:endParaRPr sz="4600">
              <a:solidFill>
                <a:srgbClr val="FFFFFF"/>
              </a:solidFill>
            </a:endParaRPr>
          </a:p>
        </p:txBody>
      </p:sp>
      <p:sp>
        <p:nvSpPr>
          <p:cNvPr id="349" name="Google Shape;349;p47"/>
          <p:cNvSpPr txBox="1">
            <a:spLocks noGrp="1"/>
          </p:cNvSpPr>
          <p:nvPr>
            <p:ph sz="half" idx="1"/>
          </p:nvPr>
        </p:nvSpPr>
        <p:spPr>
          <a:xfrm>
            <a:off x="744220" y="1690688"/>
            <a:ext cx="5267960" cy="4351338"/>
          </a:xfrm>
          <a:prstGeom prst="rect">
            <a:avLst/>
          </a:prstGeom>
          <a:noFill/>
          <a:ln>
            <a:noFill/>
          </a:ln>
        </p:spPr>
        <p:txBody>
          <a:bodyPr spcFirstLastPara="1" wrap="square" lIns="91425" tIns="45700" rIns="91425" bIns="45700" anchor="t" anchorCtr="0">
            <a:noAutofit/>
          </a:bodyPr>
          <a:lstStyle/>
          <a:p>
            <a:pPr marL="571500" lvl="1" indent="0" algn="l" rtl="0">
              <a:lnSpc>
                <a:spcPct val="90000"/>
              </a:lnSpc>
              <a:spcBef>
                <a:spcPts val="500"/>
              </a:spcBef>
              <a:spcAft>
                <a:spcPts val="0"/>
              </a:spcAft>
              <a:buSzPts val="1800"/>
              <a:buNone/>
            </a:pPr>
            <a:endParaRPr sz="900" cap="none" dirty="0"/>
          </a:p>
          <a:p>
            <a:pPr marL="571500" lvl="0" indent="-457200" algn="l" rtl="0">
              <a:lnSpc>
                <a:spcPct val="90000"/>
              </a:lnSpc>
              <a:spcBef>
                <a:spcPts val="1000"/>
              </a:spcBef>
              <a:spcAft>
                <a:spcPts val="0"/>
              </a:spcAft>
              <a:buClrTx/>
              <a:buFont typeface="Calibri"/>
              <a:buAutoNum type="arabicPeriod"/>
            </a:pPr>
            <a:r>
              <a:rPr lang="en-US" sz="2000" cap="none" dirty="0"/>
              <a:t>Budget Account Activity Report </a:t>
            </a:r>
            <a:r>
              <a:rPr lang="en-US" sz="1200" cap="none" dirty="0"/>
              <a:t>(</a:t>
            </a:r>
            <a:r>
              <a:rPr lang="en-US" sz="1200" dirty="0"/>
              <a:t>BUDLED)</a:t>
            </a:r>
            <a:endParaRPr dirty="0"/>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Disbursement Summary Report </a:t>
            </a:r>
            <a:r>
              <a:rPr lang="en-US" sz="1200" b="0" i="0" u="none" strike="noStrike" cap="none" dirty="0">
                <a:solidFill>
                  <a:srgbClr val="000000"/>
                </a:solidFill>
                <a:latin typeface="Calibri"/>
                <a:ea typeface="Calibri"/>
                <a:cs typeface="Calibri"/>
                <a:sym typeface="Calibri"/>
              </a:rPr>
              <a:t>(CHEKPY)</a:t>
            </a:r>
            <a:endParaRPr sz="1200" b="0" i="0" u="none" strike="noStrike" cap="none"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Financial Detail Report </a:t>
            </a:r>
            <a:r>
              <a:rPr lang="en-US" sz="1200" b="0" i="0" u="none" strike="noStrike" cap="none" dirty="0">
                <a:solidFill>
                  <a:srgbClr val="000000"/>
                </a:solidFill>
                <a:latin typeface="Calibri"/>
                <a:ea typeface="Calibri"/>
                <a:cs typeface="Calibri"/>
                <a:sym typeface="Calibri"/>
              </a:rPr>
              <a:t>(FINDET)</a:t>
            </a:r>
            <a:endParaRPr dirty="0"/>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Purchase Order Detail Report </a:t>
            </a:r>
            <a:r>
              <a:rPr lang="en-US" sz="1200" b="0" i="0" u="none" strike="noStrike" cap="none" dirty="0">
                <a:solidFill>
                  <a:srgbClr val="000000"/>
                </a:solidFill>
                <a:latin typeface="Calibri"/>
                <a:ea typeface="Calibri"/>
                <a:cs typeface="Calibri"/>
                <a:sym typeface="Calibri"/>
              </a:rPr>
              <a:t>(PODETL)</a:t>
            </a:r>
            <a:endParaRPr dirty="0"/>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Receipt Ledger Report </a:t>
            </a:r>
            <a:r>
              <a:rPr lang="en-US" sz="1200" b="0" i="0" u="none" strike="noStrike" cap="none" dirty="0">
                <a:solidFill>
                  <a:srgbClr val="000000"/>
                </a:solidFill>
                <a:latin typeface="Calibri"/>
                <a:ea typeface="Calibri"/>
                <a:cs typeface="Calibri"/>
                <a:sym typeface="Calibri"/>
              </a:rPr>
              <a:t>(RECLED)</a:t>
            </a:r>
            <a:endParaRPr sz="2000" dirty="0">
              <a:solidFill>
                <a:srgbClr val="000000"/>
              </a:solidFill>
            </a:endParaRPr>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Void Refund Ledger Report </a:t>
            </a:r>
            <a:r>
              <a:rPr lang="en-US" sz="1200" b="0" i="0" u="none" strike="noStrike" cap="none" dirty="0">
                <a:solidFill>
                  <a:srgbClr val="000000"/>
                </a:solidFill>
                <a:latin typeface="Calibri"/>
                <a:ea typeface="Calibri"/>
                <a:cs typeface="Calibri"/>
                <a:sym typeface="Calibri"/>
              </a:rPr>
              <a:t>(RECVOD)</a:t>
            </a:r>
            <a:endParaRPr sz="2000"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Fund to Fund Transfer Ledger Report </a:t>
            </a:r>
            <a:r>
              <a:rPr lang="en-US" sz="1200" b="0" i="0" u="none" strike="noStrike" cap="none" dirty="0">
                <a:solidFill>
                  <a:srgbClr val="000000"/>
                </a:solidFill>
                <a:latin typeface="Calibri"/>
                <a:ea typeface="Calibri"/>
                <a:cs typeface="Calibri"/>
                <a:sym typeface="Calibri"/>
              </a:rPr>
              <a:t>(RECTRN)</a:t>
            </a:r>
            <a:endParaRPr sz="2000" b="0" i="0" u="none" strike="noStrike" cap="none"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Reduction of Expenditure Report </a:t>
            </a:r>
            <a:r>
              <a:rPr lang="en-US" sz="1200" b="0" i="0" u="none" strike="noStrike" cap="none" dirty="0">
                <a:solidFill>
                  <a:srgbClr val="000000"/>
                </a:solidFill>
                <a:latin typeface="Calibri"/>
                <a:ea typeface="Calibri"/>
                <a:cs typeface="Calibri"/>
                <a:sym typeface="Calibri"/>
              </a:rPr>
              <a:t>(RECEXP)</a:t>
            </a:r>
            <a:endParaRPr sz="2000"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Refund Ledger Report </a:t>
            </a:r>
            <a:r>
              <a:rPr lang="en-US" sz="1200" b="0" i="0" u="none" strike="noStrike" cap="none" dirty="0">
                <a:solidFill>
                  <a:srgbClr val="000000"/>
                </a:solidFill>
                <a:latin typeface="Calibri"/>
                <a:ea typeface="Calibri"/>
                <a:cs typeface="Calibri"/>
                <a:sym typeface="Calibri"/>
              </a:rPr>
              <a:t>(RECREF)</a:t>
            </a:r>
            <a:endParaRPr sz="2000" b="0" i="0" u="none" strike="noStrike" cap="none" dirty="0">
              <a:solidFill>
                <a:srgbClr val="000000"/>
              </a:solidFill>
              <a:latin typeface="Calibri"/>
              <a:ea typeface="Calibri"/>
              <a:cs typeface="Calibri"/>
              <a:sym typeface="Calibri"/>
            </a:endParaRPr>
          </a:p>
          <a:p>
            <a:pPr marL="571500" marR="0" lvl="0" indent="-457200" algn="l" rtl="0">
              <a:lnSpc>
                <a:spcPct val="90000"/>
              </a:lnSpc>
              <a:spcBef>
                <a:spcPts val="1000"/>
              </a:spcBef>
              <a:spcAft>
                <a:spcPts val="0"/>
              </a:spcAft>
              <a:buClrTx/>
              <a:buFont typeface="Calibri"/>
              <a:buAutoNum type="arabicPeriod"/>
            </a:pPr>
            <a:r>
              <a:rPr lang="en-US" sz="2000" b="0" i="0" u="none" strike="noStrike" cap="none" dirty="0">
                <a:solidFill>
                  <a:srgbClr val="000000"/>
                </a:solidFill>
                <a:latin typeface="Calibri"/>
                <a:ea typeface="Calibri"/>
                <a:cs typeface="Calibri"/>
                <a:sym typeface="Calibri"/>
              </a:rPr>
              <a:t>Error Corrections &amp; Supplies Distributions </a:t>
            </a:r>
            <a:r>
              <a:rPr lang="en-US" sz="1200" b="0" i="0" u="none" strike="noStrike" cap="none" dirty="0">
                <a:solidFill>
                  <a:srgbClr val="000000"/>
                </a:solidFill>
                <a:latin typeface="Calibri"/>
                <a:ea typeface="Calibri"/>
                <a:cs typeface="Calibri"/>
                <a:sym typeface="Calibri"/>
              </a:rPr>
              <a:t>(RECCOR)</a:t>
            </a:r>
            <a:endParaRPr sz="2000" b="0" i="0" u="none" strike="noStrike" cap="none" dirty="0">
              <a:solidFill>
                <a:srgbClr val="000000"/>
              </a:solidFill>
              <a:latin typeface="Calibri"/>
              <a:ea typeface="Calibri"/>
              <a:cs typeface="Calibri"/>
              <a:sym typeface="Calibri"/>
            </a:endParaRPr>
          </a:p>
          <a:p>
            <a:pPr marL="571500" lvl="0" indent="-342900" algn="l" rtl="0">
              <a:lnSpc>
                <a:spcPct val="90000"/>
              </a:lnSpc>
              <a:spcBef>
                <a:spcPts val="1000"/>
              </a:spcBef>
              <a:spcAft>
                <a:spcPts val="0"/>
              </a:spcAft>
              <a:buSzPts val="1800"/>
              <a:buFont typeface="Calibri"/>
              <a:buNone/>
            </a:pPr>
            <a:endParaRPr sz="1200" cap="none" dirty="0"/>
          </a:p>
        </p:txBody>
      </p:sp>
      <p:sp>
        <p:nvSpPr>
          <p:cNvPr id="350" name="Google Shape;350;p47"/>
          <p:cNvSpPr txBox="1">
            <a:spLocks noGrp="1"/>
          </p:cNvSpPr>
          <p:nvPr>
            <p:ph sz="half" idx="2"/>
          </p:nvPr>
        </p:nvSpPr>
        <p:spPr>
          <a:xfrm>
            <a:off x="5882640" y="1825625"/>
            <a:ext cx="5913120" cy="4351338"/>
          </a:xfrm>
          <a:prstGeom prst="rect">
            <a:avLst/>
          </a:prstGeom>
          <a:noFill/>
          <a:ln>
            <a:noFill/>
          </a:ln>
        </p:spPr>
        <p:txBody>
          <a:bodyPr spcFirstLastPara="1" wrap="square" lIns="91425" tIns="45700" rIns="91425" bIns="45700" anchor="t" anchorCtr="0">
            <a:noAutofit/>
          </a:bodyPr>
          <a:lstStyle/>
          <a:p>
            <a:pPr marL="571500" lvl="0" indent="-457200" algn="l" rtl="0">
              <a:lnSpc>
                <a:spcPct val="90000"/>
              </a:lnSpc>
              <a:spcBef>
                <a:spcPts val="1000"/>
              </a:spcBef>
              <a:spcAft>
                <a:spcPts val="0"/>
              </a:spcAft>
              <a:buClrTx/>
              <a:buFont typeface="Calibri"/>
              <a:buAutoNum type="arabicPeriod" startAt="11"/>
            </a:pPr>
            <a:r>
              <a:rPr lang="en-US" sz="2000" cap="none" dirty="0">
                <a:latin typeface="Calibri"/>
                <a:ea typeface="Calibri"/>
                <a:cs typeface="Calibri"/>
                <a:sym typeface="Calibri"/>
              </a:rPr>
              <a:t>Budgeting Transactions </a:t>
            </a:r>
            <a:r>
              <a:rPr lang="en-US" sz="2000" dirty="0">
                <a:latin typeface="Calibri"/>
                <a:ea typeface="Calibri"/>
                <a:cs typeface="Calibri"/>
                <a:sym typeface="Calibri"/>
              </a:rPr>
              <a:t>Summarized by Appropriation  </a:t>
            </a:r>
            <a:r>
              <a:rPr lang="en-US" sz="1200" dirty="0">
                <a:latin typeface="Calibri"/>
                <a:ea typeface="Calibri"/>
                <a:cs typeface="Calibri"/>
                <a:sym typeface="Calibri"/>
              </a:rPr>
              <a:t>(RECAPP)</a:t>
            </a:r>
            <a:endParaRPr sz="2000" dirty="0">
              <a:latin typeface="Calibri"/>
              <a:ea typeface="Calibri"/>
              <a:cs typeface="Calibri"/>
              <a:sym typeface="Calibri"/>
            </a:endParaRPr>
          </a:p>
          <a:p>
            <a:pPr marL="571500" lvl="0" indent="-457200" algn="l" rtl="0">
              <a:lnSpc>
                <a:spcPct val="90000"/>
              </a:lnSpc>
              <a:spcBef>
                <a:spcPts val="1000"/>
              </a:spcBef>
              <a:spcAft>
                <a:spcPts val="0"/>
              </a:spcAft>
              <a:buClrTx/>
              <a:buFont typeface="Calibri"/>
              <a:buAutoNum type="arabicPeriod" startAt="11"/>
            </a:pPr>
            <a:r>
              <a:rPr lang="en-US" sz="2000" cap="none" dirty="0">
                <a:latin typeface="Calibri"/>
                <a:ea typeface="Calibri"/>
                <a:cs typeface="Calibri"/>
                <a:sym typeface="Calibri"/>
              </a:rPr>
              <a:t>Transaction Ledger – Vendor Activity </a:t>
            </a:r>
            <a:r>
              <a:rPr lang="en-US" sz="1200" cap="none" dirty="0">
                <a:latin typeface="Calibri"/>
                <a:ea typeface="Calibri"/>
                <a:cs typeface="Calibri"/>
                <a:sym typeface="Calibri"/>
              </a:rPr>
              <a:t>(TRNLED)</a:t>
            </a:r>
            <a:endParaRPr dirty="0"/>
          </a:p>
          <a:p>
            <a:pPr marL="571500" lvl="0" indent="-457200" algn="l" rtl="0">
              <a:lnSpc>
                <a:spcPct val="90000"/>
              </a:lnSpc>
              <a:spcBef>
                <a:spcPts val="1000"/>
              </a:spcBef>
              <a:spcAft>
                <a:spcPts val="0"/>
              </a:spcAft>
              <a:buClrTx/>
              <a:buFont typeface="Calibri"/>
              <a:buAutoNum type="arabicPeriod" startAt="11"/>
            </a:pPr>
            <a:r>
              <a:rPr lang="en-US" sz="2000" cap="none" dirty="0"/>
              <a:t>Revenue Account Activity</a:t>
            </a:r>
            <a:r>
              <a:rPr lang="en-US" sz="1200" cap="none" dirty="0"/>
              <a:t> (RECLED)</a:t>
            </a:r>
            <a:endParaRPr sz="2000" dirty="0"/>
          </a:p>
          <a:p>
            <a:pPr marL="571500" lvl="0" indent="-457200" algn="l" rtl="0">
              <a:lnSpc>
                <a:spcPct val="90000"/>
              </a:lnSpc>
              <a:spcBef>
                <a:spcPts val="1000"/>
              </a:spcBef>
              <a:spcAft>
                <a:spcPts val="0"/>
              </a:spcAft>
              <a:buClrTx/>
              <a:buFont typeface="Calibri"/>
              <a:buAutoNum type="arabicPeriod" startAt="11"/>
            </a:pPr>
            <a:r>
              <a:rPr lang="en-US" sz="2000" dirty="0">
                <a:latin typeface="Calibri"/>
                <a:ea typeface="Calibri"/>
                <a:cs typeface="Calibri"/>
                <a:sym typeface="Calibri"/>
              </a:rPr>
              <a:t>Civil Proceedings </a:t>
            </a:r>
            <a:r>
              <a:rPr lang="en-US" sz="1200" dirty="0">
                <a:latin typeface="Calibri"/>
                <a:ea typeface="Calibri"/>
                <a:cs typeface="Calibri"/>
                <a:sym typeface="Calibri"/>
              </a:rPr>
              <a:t>(USAEMSEDT)</a:t>
            </a:r>
            <a:endParaRPr sz="2000" dirty="0">
              <a:latin typeface="Calibri"/>
              <a:ea typeface="Calibri"/>
              <a:cs typeface="Calibri"/>
              <a:sym typeface="Calibri"/>
            </a:endParaRPr>
          </a:p>
          <a:p>
            <a:pPr marL="571500" lvl="0" indent="-457200" algn="l" rtl="0">
              <a:lnSpc>
                <a:spcPct val="90000"/>
              </a:lnSpc>
              <a:spcBef>
                <a:spcPts val="1000"/>
              </a:spcBef>
              <a:spcAft>
                <a:spcPts val="0"/>
              </a:spcAft>
              <a:buClrTx/>
              <a:buFont typeface="Calibri"/>
              <a:buAutoNum type="arabicPeriod" startAt="11"/>
            </a:pPr>
            <a:r>
              <a:rPr lang="en-US" sz="2000" cap="none" dirty="0">
                <a:latin typeface="Calibri"/>
                <a:ea typeface="Calibri"/>
                <a:cs typeface="Calibri"/>
                <a:sym typeface="Calibri"/>
              </a:rPr>
              <a:t>Federal Assistance Summary </a:t>
            </a:r>
            <a:r>
              <a:rPr lang="en-US" sz="1200" cap="none" dirty="0">
                <a:latin typeface="Calibri"/>
                <a:ea typeface="Calibri"/>
                <a:cs typeface="Calibri"/>
                <a:sym typeface="Calibri"/>
              </a:rPr>
              <a:t>(USASEMSEDT)</a:t>
            </a:r>
            <a:endParaRPr sz="2000" dirty="0">
              <a:latin typeface="Calibri"/>
              <a:ea typeface="Calibri"/>
              <a:cs typeface="Calibri"/>
              <a:sym typeface="Calibri"/>
            </a:endParaRPr>
          </a:p>
          <a:p>
            <a:pPr marL="571500" lvl="0" indent="-457200" algn="l" rtl="0">
              <a:lnSpc>
                <a:spcPct val="90000"/>
              </a:lnSpc>
              <a:spcBef>
                <a:spcPts val="1000"/>
              </a:spcBef>
              <a:spcAft>
                <a:spcPts val="0"/>
              </a:spcAft>
              <a:buClrTx/>
              <a:buFont typeface="Calibri"/>
              <a:buAutoNum type="arabicPeriod" startAt="11"/>
            </a:pPr>
            <a:r>
              <a:rPr lang="en-US" sz="2000" dirty="0">
                <a:latin typeface="Calibri"/>
                <a:ea typeface="Calibri"/>
                <a:cs typeface="Calibri"/>
                <a:sym typeface="Calibri"/>
              </a:rPr>
              <a:t>Federal Assistance Detail</a:t>
            </a:r>
            <a:endParaRPr dirty="0"/>
          </a:p>
          <a:p>
            <a:pPr marL="571500" lvl="0" indent="-457200" algn="l" rtl="0">
              <a:lnSpc>
                <a:spcPct val="90000"/>
              </a:lnSpc>
              <a:spcBef>
                <a:spcPts val="1000"/>
              </a:spcBef>
              <a:spcAft>
                <a:spcPts val="0"/>
              </a:spcAft>
              <a:buClrTx/>
              <a:buFont typeface="Calibri"/>
              <a:buAutoNum type="arabicPeriod" startAt="11"/>
            </a:pPr>
            <a:r>
              <a:rPr lang="en-US" sz="2000" cap="none" dirty="0">
                <a:latin typeface="Calibri"/>
                <a:ea typeface="Calibri"/>
                <a:cs typeface="Calibri"/>
                <a:sym typeface="Calibri"/>
              </a:rPr>
              <a:t>U</a:t>
            </a:r>
            <a:r>
              <a:rPr lang="en-US" sz="2000" dirty="0">
                <a:latin typeface="Calibri"/>
                <a:ea typeface="Calibri"/>
                <a:cs typeface="Calibri"/>
                <a:sym typeface="Calibri"/>
              </a:rPr>
              <a:t>SAS Auditor Extract – Account </a:t>
            </a:r>
            <a:r>
              <a:rPr lang="en-US" sz="1200" dirty="0">
                <a:latin typeface="Calibri"/>
                <a:ea typeface="Calibri"/>
                <a:cs typeface="Calibri"/>
                <a:sym typeface="Calibri"/>
              </a:rPr>
              <a:t>(USASAUD)</a:t>
            </a:r>
            <a:endParaRPr sz="2000" dirty="0">
              <a:latin typeface="Calibri"/>
              <a:ea typeface="Calibri"/>
              <a:cs typeface="Calibri"/>
              <a:sym typeface="Calibri"/>
            </a:endParaRPr>
          </a:p>
          <a:p>
            <a:pPr marL="571500" lvl="0" indent="-457200" algn="l" rtl="0">
              <a:lnSpc>
                <a:spcPct val="90000"/>
              </a:lnSpc>
              <a:spcBef>
                <a:spcPts val="1000"/>
              </a:spcBef>
              <a:spcAft>
                <a:spcPts val="0"/>
              </a:spcAft>
              <a:buClrTx/>
              <a:buFont typeface="Calibri"/>
              <a:buAutoNum type="arabicPeriod" startAt="11"/>
            </a:pPr>
            <a:r>
              <a:rPr lang="en-US" sz="2000" cap="none" dirty="0">
                <a:latin typeface="Calibri"/>
                <a:ea typeface="Calibri"/>
                <a:cs typeface="Calibri"/>
                <a:sym typeface="Calibri"/>
              </a:rPr>
              <a:t>USAS Auditor Extract – Transaction </a:t>
            </a:r>
            <a:r>
              <a:rPr lang="en-US" sz="1200" cap="none" dirty="0">
                <a:latin typeface="Calibri"/>
                <a:ea typeface="Calibri"/>
                <a:cs typeface="Calibri"/>
                <a:sym typeface="Calibri"/>
              </a:rPr>
              <a:t>(USASAUD)</a:t>
            </a:r>
            <a:endParaRPr sz="2000" dirty="0">
              <a:latin typeface="Calibri"/>
              <a:ea typeface="Calibri"/>
              <a:cs typeface="Calibri"/>
              <a:sym typeface="Calibri"/>
            </a:endParaRPr>
          </a:p>
          <a:p>
            <a:pPr marL="571500" lvl="0" indent="-457200" algn="l" rtl="0">
              <a:lnSpc>
                <a:spcPct val="90000"/>
              </a:lnSpc>
              <a:spcBef>
                <a:spcPts val="1000"/>
              </a:spcBef>
              <a:spcAft>
                <a:spcPts val="0"/>
              </a:spcAft>
              <a:buClrTx/>
              <a:buFont typeface="Calibri"/>
              <a:buAutoNum type="arabicPeriod" startAt="11"/>
            </a:pPr>
            <a:r>
              <a:rPr lang="en-US" sz="2000" dirty="0">
                <a:latin typeface="Calibri"/>
                <a:ea typeface="Calibri"/>
                <a:cs typeface="Calibri"/>
                <a:sym typeface="Calibri"/>
              </a:rPr>
              <a:t>USAS Auditor Extract – Vendor </a:t>
            </a:r>
            <a:r>
              <a:rPr lang="en-US" sz="1200" dirty="0">
                <a:latin typeface="Calibri"/>
                <a:ea typeface="Calibri"/>
                <a:cs typeface="Calibri"/>
                <a:sym typeface="Calibri"/>
              </a:rPr>
              <a:t>(USASAUD)</a:t>
            </a:r>
            <a:endParaRPr sz="2000" cap="none" dirty="0"/>
          </a:p>
          <a:p>
            <a:pPr marL="457200" lvl="0" indent="-228600" algn="l" rtl="0">
              <a:lnSpc>
                <a:spcPct val="90000"/>
              </a:lnSpc>
              <a:spcBef>
                <a:spcPts val="1000"/>
              </a:spcBef>
              <a:spcAft>
                <a:spcPts val="0"/>
              </a:spcAft>
              <a:buClr>
                <a:schemeClr val="dk1"/>
              </a:buClr>
              <a:buSzPts val="1800"/>
              <a:buNone/>
            </a:pPr>
            <a:endParaRPr dirty="0"/>
          </a:p>
        </p:txBody>
      </p:sp>
      <p:sp>
        <p:nvSpPr>
          <p:cNvPr id="351" name="Google Shape;351;p4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8"/>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7" name="Google Shape;357;p48"/>
          <p:cNvSpPr txBox="1">
            <a:spLocks noGrp="1"/>
          </p:cNvSpPr>
          <p:nvPr>
            <p:ph type="title"/>
          </p:nvPr>
        </p:nvSpPr>
        <p:spPr>
          <a:xfrm>
            <a:off x="838200" y="588169"/>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Close the Fiscal Year </a:t>
            </a:r>
            <a:endParaRPr sz="4600">
              <a:solidFill>
                <a:srgbClr val="FFFFFF"/>
              </a:solidFill>
            </a:endParaRPr>
          </a:p>
        </p:txBody>
      </p:sp>
      <p:sp>
        <p:nvSpPr>
          <p:cNvPr id="358" name="Google Shape;358;p48"/>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361" name="Google Shape;361;p48"/>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59" name="Google Shape;359;p48"/>
          <p:cNvSpPr txBox="1"/>
          <p:nvPr/>
        </p:nvSpPr>
        <p:spPr>
          <a:xfrm>
            <a:off x="679506" y="1347537"/>
            <a:ext cx="10831899" cy="4922186"/>
          </a:xfrm>
          <a:prstGeom prst="rect">
            <a:avLst/>
          </a:prstGeom>
          <a:noFill/>
          <a:ln>
            <a:noFill/>
          </a:ln>
        </p:spPr>
        <p:txBody>
          <a:bodyPr spcFirstLastPara="1" wrap="square" lIns="91425" tIns="45700" rIns="91425" bIns="45700" anchor="t" anchorCtr="0">
            <a:noAutofit/>
          </a:bodyPr>
          <a:lstStyle/>
          <a:p>
            <a:pPr marL="114300" marR="0" lvl="6" indent="0" algn="l" rtl="0">
              <a:lnSpc>
                <a:spcPct val="100000"/>
              </a:lnSpc>
              <a:spcBef>
                <a:spcPts val="1000"/>
              </a:spcBef>
              <a:spcAft>
                <a:spcPts val="0"/>
              </a:spcAft>
              <a:buClr>
                <a:srgbClr val="000000"/>
              </a:buClr>
              <a:buSzPts val="2400"/>
              <a:buFont typeface="Arial"/>
              <a:buNone/>
            </a:pPr>
            <a:endParaRPr sz="2400" b="1" dirty="0">
              <a:solidFill>
                <a:schemeClr val="dk1"/>
              </a:solidFill>
              <a:latin typeface="Calibri"/>
              <a:ea typeface="Calibri"/>
              <a:cs typeface="Calibri"/>
              <a:sym typeface="Calibri"/>
            </a:endParaRPr>
          </a:p>
          <a:p>
            <a:pPr marL="114300" marR="0" lvl="6" indent="0" algn="l" rtl="0">
              <a:lnSpc>
                <a:spcPct val="100000"/>
              </a:lnSpc>
              <a:spcBef>
                <a:spcPts val="100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Create July 2025 (FY 26) Posting Period</a:t>
            </a:r>
          </a:p>
          <a:p>
            <a:pPr marL="914400" lvl="7" indent="-342900">
              <a:spcBef>
                <a:spcPts val="1000"/>
              </a:spcBef>
              <a:buClr>
                <a:srgbClr val="000000"/>
              </a:buClr>
              <a:buSzPts val="2400"/>
              <a:buFont typeface="Arial" panose="020B0604020202020204" pitchFamily="34" charset="0"/>
              <a:buChar char="•"/>
            </a:pPr>
            <a:r>
              <a:rPr lang="en-US" sz="2000" dirty="0">
                <a:solidFill>
                  <a:schemeClr val="dk1"/>
                </a:solidFill>
                <a:latin typeface="Calibri"/>
                <a:ea typeface="Calibri"/>
                <a:cs typeface="Calibri"/>
                <a:sym typeface="Calibri"/>
              </a:rPr>
              <a:t>Click on CREATE, select July, enter 2025 for the Calendar Year, but do not make current</a:t>
            </a:r>
            <a:endParaRPr lang="en-US" sz="2400" b="1" i="0" u="none" strike="noStrike" cap="none" dirty="0">
              <a:solidFill>
                <a:schemeClr val="dk1"/>
              </a:solidFill>
              <a:latin typeface="Calibri"/>
              <a:ea typeface="Calibri"/>
              <a:cs typeface="Calibri"/>
              <a:sym typeface="Calibri"/>
            </a:endParaRPr>
          </a:p>
          <a:p>
            <a:pPr marL="114300" marR="0" lvl="6" indent="0" algn="l" rtl="0">
              <a:lnSpc>
                <a:spcPct val="100000"/>
              </a:lnSpc>
              <a:spcBef>
                <a:spcPts val="1000"/>
              </a:spcBef>
              <a:spcAft>
                <a:spcPts val="0"/>
              </a:spcAft>
              <a:buClr>
                <a:srgbClr val="000000"/>
              </a:buClr>
              <a:buSzPts val="2400"/>
              <a:buFont typeface="Arial"/>
              <a:buNone/>
            </a:pPr>
            <a:r>
              <a:rPr lang="en-US" sz="2400" b="1" i="0" u="none" strike="noStrike" cap="none" dirty="0">
                <a:solidFill>
                  <a:schemeClr val="dk1"/>
                </a:solidFill>
                <a:latin typeface="Calibri"/>
                <a:ea typeface="Calibri"/>
                <a:cs typeface="Calibri"/>
                <a:sym typeface="Calibri"/>
              </a:rPr>
              <a:t>To close June and the Fiscal Year, go to Core &gt; Posting Periods </a:t>
            </a:r>
            <a:endParaRPr sz="2400" b="0" i="0" u="none" strike="noStrike" cap="none" dirty="0">
              <a:solidFill>
                <a:srgbClr val="000000"/>
              </a:solidFill>
              <a:latin typeface="Calibri"/>
              <a:ea typeface="Calibri"/>
              <a:cs typeface="Calibri"/>
              <a:sym typeface="Calibri"/>
            </a:endParaRPr>
          </a:p>
          <a:p>
            <a:pPr marL="914400" marR="0" lvl="0" indent="-342900" algn="l" rtl="0">
              <a:lnSpc>
                <a:spcPct val="90000"/>
              </a:lnSpc>
              <a:spcBef>
                <a:spcPts val="500"/>
              </a:spcBef>
              <a:spcAft>
                <a:spcPts val="0"/>
              </a:spcAft>
              <a:buClr>
                <a:srgbClr val="000000"/>
              </a:buClr>
              <a:buSzPts val="2400"/>
              <a:buFont typeface="Arial" panose="020B0604020202020204" pitchFamily="34" charset="0"/>
              <a:buChar char="•"/>
            </a:pPr>
            <a:r>
              <a:rPr lang="en-US" sz="2400" b="0" i="0" u="none" strike="noStrike" cap="none" dirty="0">
                <a:solidFill>
                  <a:srgbClr val="000000"/>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Click         to close June.</a:t>
            </a:r>
            <a:endParaRPr sz="2000" b="0" i="0" u="none" strike="noStrike" cap="none" dirty="0">
              <a:solidFill>
                <a:srgbClr val="000000"/>
              </a:solidFill>
              <a:latin typeface="Calibri"/>
              <a:ea typeface="Calibri"/>
              <a:cs typeface="Calibri"/>
              <a:sym typeface="Calibri"/>
            </a:endParaRPr>
          </a:p>
          <a:p>
            <a:pPr marL="914400" marR="0" lvl="1" indent="-342900" algn="l" rtl="0">
              <a:lnSpc>
                <a:spcPct val="90000"/>
              </a:lnSpc>
              <a:spcBef>
                <a:spcPts val="500"/>
              </a:spcBef>
              <a:spcAft>
                <a:spcPts val="0"/>
              </a:spcAft>
              <a:buClr>
                <a:srgbClr val="000000"/>
              </a:buClr>
              <a:buSzPts val="2200"/>
              <a:buFont typeface="Arial" panose="020B0604020202020204" pitchFamily="34" charset="0"/>
              <a:buChar char="•"/>
            </a:pPr>
            <a:r>
              <a:rPr lang="en-US" sz="2000" b="0" i="0" u="none" strike="noStrike" cap="none" dirty="0">
                <a:solidFill>
                  <a:schemeClr val="dk1"/>
                </a:solidFill>
                <a:latin typeface="Calibri"/>
                <a:ea typeface="Calibri"/>
                <a:cs typeface="Calibri"/>
                <a:sym typeface="Calibri"/>
              </a:rPr>
              <a:t>	Both the </a:t>
            </a:r>
            <a:r>
              <a:rPr lang="en-US" sz="2000" b="1" i="0" u="none" strike="noStrike" cap="none" dirty="0">
                <a:solidFill>
                  <a:schemeClr val="dk1"/>
                </a:solidFill>
                <a:latin typeface="Calibri"/>
                <a:ea typeface="Calibri"/>
                <a:cs typeface="Calibri"/>
                <a:sym typeface="Calibri"/>
              </a:rPr>
              <a:t>Monthly Report Archive </a:t>
            </a:r>
            <a:r>
              <a:rPr lang="en-US" sz="2000" b="0" i="0" u="none" strike="noStrike" cap="none" dirty="0">
                <a:solidFill>
                  <a:schemeClr val="dk1"/>
                </a:solidFill>
                <a:latin typeface="Calibri"/>
                <a:ea typeface="Calibri"/>
                <a:cs typeface="Calibri"/>
                <a:sym typeface="Calibri"/>
              </a:rPr>
              <a:t>and </a:t>
            </a:r>
            <a:r>
              <a:rPr lang="en-US" sz="2000" b="1" i="0" u="none" strike="noStrike" cap="none" dirty="0">
                <a:solidFill>
                  <a:schemeClr val="dk1"/>
                </a:solidFill>
                <a:latin typeface="Calibri"/>
                <a:ea typeface="Calibri"/>
                <a:cs typeface="Calibri"/>
                <a:sym typeface="Calibri"/>
              </a:rPr>
              <a:t>Fiscal Report Archive </a:t>
            </a:r>
            <a:r>
              <a:rPr lang="en-US" sz="2000" b="0" i="0" u="none" strike="noStrike" cap="none" dirty="0">
                <a:solidFill>
                  <a:schemeClr val="dk1"/>
                </a:solidFill>
                <a:latin typeface="Calibri"/>
                <a:ea typeface="Calibri"/>
                <a:cs typeface="Calibri"/>
                <a:sym typeface="Calibri"/>
              </a:rPr>
              <a:t>bundles will automatically run 	when the last posting period of the fiscal year is closed</a:t>
            </a:r>
            <a:endParaRPr sz="2000" b="0" i="0" u="none" strike="noStrike" cap="none" dirty="0">
              <a:solidFill>
                <a:srgbClr val="000000"/>
              </a:solidFill>
              <a:latin typeface="Calibri"/>
              <a:ea typeface="Calibri"/>
              <a:cs typeface="Calibri"/>
              <a:sym typeface="Calibri"/>
            </a:endParaRPr>
          </a:p>
          <a:p>
            <a:pPr marL="1485900" marR="0" lvl="3" indent="0" algn="l" rtl="0">
              <a:lnSpc>
                <a:spcPct val="90000"/>
              </a:lnSpc>
              <a:spcBef>
                <a:spcPts val="500"/>
              </a:spcBef>
              <a:spcAft>
                <a:spcPts val="0"/>
              </a:spcAft>
              <a:buClr>
                <a:schemeClr val="dk1"/>
              </a:buClr>
              <a:buSzPts val="1800"/>
              <a:buFont typeface="Arial"/>
              <a:buNone/>
            </a:pPr>
            <a:r>
              <a:rPr lang="en-US" sz="1800" b="1" i="1" u="none" strike="noStrike" cap="none" dirty="0">
                <a:solidFill>
                  <a:schemeClr val="dk2"/>
                </a:solidFill>
                <a:latin typeface="Calibri"/>
                <a:ea typeface="Calibri"/>
                <a:cs typeface="Calibri"/>
                <a:sym typeface="Calibri"/>
              </a:rPr>
              <a:t>NOTE:</a:t>
            </a:r>
            <a:r>
              <a:rPr lang="en-US" sz="1800" b="0" i="1" u="none" strike="noStrike" cap="none" dirty="0">
                <a:solidFill>
                  <a:schemeClr val="dk2"/>
                </a:solidFill>
                <a:latin typeface="Calibri"/>
                <a:ea typeface="Calibri"/>
                <a:cs typeface="Calibri"/>
                <a:sym typeface="Calibri"/>
              </a:rPr>
              <a:t> If there are </a:t>
            </a:r>
            <a:r>
              <a:rPr lang="en-US" sz="1800" b="1" i="1" u="none" strike="noStrike" cap="none" dirty="0">
                <a:solidFill>
                  <a:schemeClr val="dk2"/>
                </a:solidFill>
                <a:latin typeface="Calibri"/>
                <a:ea typeface="Calibri"/>
                <a:cs typeface="Calibri"/>
                <a:sym typeface="Calibri"/>
              </a:rPr>
              <a:t>custom report bundles scheduled </a:t>
            </a:r>
            <a:r>
              <a:rPr lang="en-US" sz="1800" b="0" i="1" u="none" strike="noStrike" cap="none" dirty="0">
                <a:solidFill>
                  <a:schemeClr val="dk2"/>
                </a:solidFill>
                <a:latin typeface="Calibri"/>
                <a:ea typeface="Calibri"/>
                <a:cs typeface="Calibri"/>
                <a:sym typeface="Calibri"/>
              </a:rPr>
              <a:t>to run on the 			     	      </a:t>
            </a:r>
            <a:r>
              <a:rPr lang="en-US" sz="1800" b="0" i="1" u="none" strike="noStrike" cap="none" dirty="0" err="1">
                <a:solidFill>
                  <a:schemeClr val="dk2"/>
                </a:solidFill>
                <a:latin typeface="Calibri"/>
                <a:ea typeface="Calibri"/>
                <a:cs typeface="Calibri"/>
                <a:sym typeface="Calibri"/>
              </a:rPr>
              <a:t>PostingPeriodCloseCompleted</a:t>
            </a:r>
            <a:r>
              <a:rPr lang="en-US" sz="1800" b="0" i="1" u="none" strike="noStrike" cap="none" dirty="0">
                <a:solidFill>
                  <a:schemeClr val="dk2"/>
                </a:solidFill>
                <a:latin typeface="Calibri"/>
                <a:ea typeface="Calibri"/>
                <a:cs typeface="Calibri"/>
                <a:sym typeface="Calibri"/>
              </a:rPr>
              <a:t> or the </a:t>
            </a:r>
            <a:r>
              <a:rPr lang="en-US" sz="1800" b="0" i="1" u="none" strike="noStrike" cap="none" dirty="0" err="1">
                <a:solidFill>
                  <a:schemeClr val="dk2"/>
                </a:solidFill>
                <a:latin typeface="Calibri"/>
                <a:ea typeface="Calibri"/>
                <a:cs typeface="Calibri"/>
                <a:sym typeface="Calibri"/>
              </a:rPr>
              <a:t>FiscalPeriodCloseCompleted</a:t>
            </a:r>
            <a:r>
              <a:rPr lang="en-US" sz="1800" b="0" i="1" u="none" strike="noStrike" cap="none" dirty="0">
                <a:solidFill>
                  <a:schemeClr val="dk2"/>
                </a:solidFill>
                <a:latin typeface="Calibri"/>
                <a:ea typeface="Calibri"/>
                <a:cs typeface="Calibri"/>
                <a:sym typeface="Calibri"/>
              </a:rPr>
              <a:t> event, users should allow the custom bundles to </a:t>
            </a:r>
            <a:r>
              <a:rPr lang="en-US" sz="1800" b="0" i="1" u="sng" strike="noStrike" cap="none" dirty="0">
                <a:solidFill>
                  <a:schemeClr val="dk2"/>
                </a:solidFill>
                <a:latin typeface="Calibri"/>
                <a:ea typeface="Calibri"/>
                <a:cs typeface="Calibri"/>
                <a:sym typeface="Calibri"/>
              </a:rPr>
              <a:t>complete</a:t>
            </a:r>
            <a:r>
              <a:rPr lang="en-US" sz="1800" b="0" i="1" u="none" strike="noStrike" cap="none" dirty="0">
                <a:solidFill>
                  <a:schemeClr val="dk2"/>
                </a:solidFill>
                <a:latin typeface="Calibri"/>
                <a:ea typeface="Calibri"/>
                <a:cs typeface="Calibri"/>
                <a:sym typeface="Calibri"/>
              </a:rPr>
              <a:t> before changing the current posting period to a new period</a:t>
            </a:r>
            <a:r>
              <a:rPr lang="en-US" sz="1800" b="0" i="0" u="none" strike="noStrike" cap="none" dirty="0">
                <a:solidFill>
                  <a:schemeClr val="dk2"/>
                </a:solidFill>
                <a:latin typeface="Calibri"/>
                <a:ea typeface="Calibri"/>
                <a:cs typeface="Calibri"/>
                <a:sym typeface="Calibri"/>
              </a:rPr>
              <a:t>.</a:t>
            </a:r>
            <a:r>
              <a:rPr lang="en-US" sz="18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en-US" sz="2200" b="1" i="0" u="none" strike="noStrike" cap="none" dirty="0">
                <a:solidFill>
                  <a:schemeClr val="dk1"/>
                </a:solidFill>
                <a:latin typeface="Calibri"/>
                <a:ea typeface="Calibri"/>
                <a:cs typeface="Calibri"/>
                <a:sym typeface="Calibri"/>
              </a:rPr>
              <a:t>Once Report Bundles are complete, make July 202</a:t>
            </a:r>
            <a:r>
              <a:rPr lang="en-US" sz="2200" b="1" dirty="0">
                <a:solidFill>
                  <a:schemeClr val="dk1"/>
                </a:solidFill>
                <a:latin typeface="Calibri"/>
                <a:ea typeface="Calibri"/>
                <a:cs typeface="Calibri"/>
                <a:sym typeface="Calibri"/>
              </a:rPr>
              <a:t>5</a:t>
            </a:r>
            <a:r>
              <a:rPr lang="en-US" sz="2200" b="1" i="0" u="none" strike="noStrike" cap="none" dirty="0">
                <a:solidFill>
                  <a:schemeClr val="dk1"/>
                </a:solidFill>
                <a:latin typeface="Calibri"/>
                <a:ea typeface="Calibri"/>
                <a:cs typeface="Calibri"/>
                <a:sym typeface="Calibri"/>
              </a:rPr>
              <a:t> current.  </a:t>
            </a:r>
            <a:endParaRPr sz="2200" b="1" i="0" u="none" strike="noStrike" cap="none" dirty="0">
              <a:solidFill>
                <a:srgbClr val="000000"/>
              </a:solidFill>
              <a:latin typeface="Calibri"/>
              <a:ea typeface="Calibri"/>
              <a:cs typeface="Calibri"/>
              <a:sym typeface="Calibri"/>
            </a:endParaRPr>
          </a:p>
          <a:p>
            <a:pPr marL="114300" marR="0" lvl="0" indent="0" algn="ctr" rtl="0">
              <a:lnSpc>
                <a:spcPct val="90000"/>
              </a:lnSpc>
              <a:spcBef>
                <a:spcPts val="1000"/>
              </a:spcBef>
              <a:spcAft>
                <a:spcPts val="0"/>
              </a:spcAft>
              <a:buClr>
                <a:schemeClr val="dk1"/>
              </a:buClr>
              <a:buSzPts val="1800"/>
              <a:buFont typeface="Arial"/>
              <a:buNone/>
            </a:pPr>
            <a:r>
              <a:rPr lang="en-US" sz="2400" b="1" i="0" u="none" strike="noStrike" cap="none" dirty="0">
                <a:solidFill>
                  <a:schemeClr val="dk1"/>
                </a:solidFill>
                <a:latin typeface="Calibri"/>
                <a:ea typeface="Calibri"/>
                <a:cs typeface="Calibri"/>
                <a:sym typeface="Calibri"/>
              </a:rPr>
              <a:t>You are now closed for the month and fiscal year   </a:t>
            </a:r>
            <a:r>
              <a:rPr lang="en-US" sz="2800" b="1" i="0" u="none" strike="noStrike" cap="none" dirty="0">
                <a:solidFill>
                  <a:schemeClr val="dk1"/>
                </a:solidFill>
                <a:latin typeface="Calibri"/>
                <a:ea typeface="Calibri"/>
                <a:cs typeface="Calibri"/>
                <a:sym typeface="Calibri"/>
              </a:rPr>
              <a:t> </a:t>
            </a:r>
            <a:endParaRPr sz="2800" b="1" i="0" u="none" strike="noStrike" cap="none" dirty="0">
              <a:solidFill>
                <a:schemeClr val="dk1"/>
              </a:solidFill>
              <a:latin typeface="Calibri"/>
              <a:ea typeface="Calibri"/>
              <a:cs typeface="Calibri"/>
              <a:sym typeface="Calibri"/>
            </a:endParaRPr>
          </a:p>
          <a:p>
            <a:pPr marL="914400" marR="0" lvl="1" indent="-228600" algn="l" rtl="0">
              <a:lnSpc>
                <a:spcPct val="90000"/>
              </a:lnSpc>
              <a:spcBef>
                <a:spcPts val="500"/>
              </a:spcBef>
              <a:spcAft>
                <a:spcPts val="0"/>
              </a:spcAft>
              <a:buClr>
                <a:schemeClr val="dk1"/>
              </a:buClr>
              <a:buSzPts val="1800"/>
              <a:buFont typeface="Arial"/>
              <a:buNone/>
            </a:pPr>
            <a:endParaRPr sz="2400" b="0" i="0" u="none" strike="noStrike" cap="none" dirty="0">
              <a:solidFill>
                <a:schemeClr val="dk1"/>
              </a:solidFill>
              <a:latin typeface="Calibri"/>
              <a:ea typeface="Calibri"/>
              <a:cs typeface="Calibri"/>
              <a:sym typeface="Calibri"/>
            </a:endParaRPr>
          </a:p>
        </p:txBody>
      </p:sp>
      <p:pic>
        <p:nvPicPr>
          <p:cNvPr id="360" name="Google Shape;360;p48"/>
          <p:cNvPicPr preferRelativeResize="0"/>
          <p:nvPr/>
        </p:nvPicPr>
        <p:blipFill rotWithShape="1">
          <a:blip r:embed="rId3">
            <a:alphaModFix/>
          </a:blip>
          <a:srcRect/>
          <a:stretch/>
        </p:blipFill>
        <p:spPr>
          <a:xfrm>
            <a:off x="2689015" y="3343860"/>
            <a:ext cx="408394" cy="37814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9"/>
          <p:cNvSpPr/>
          <p:nvPr/>
        </p:nvSpPr>
        <p:spPr>
          <a:xfrm>
            <a:off x="838200" y="424070"/>
            <a:ext cx="10515600" cy="1094337"/>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7" name="Google Shape;367;p49"/>
          <p:cNvSpPr txBox="1">
            <a:spLocks noGrp="1"/>
          </p:cNvSpPr>
          <p:nvPr>
            <p:ph type="title"/>
          </p:nvPr>
        </p:nvSpPr>
        <p:spPr>
          <a:xfrm>
            <a:off x="787400" y="588168"/>
            <a:ext cx="10566400" cy="152003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 </a:t>
            </a:r>
            <a:endParaRPr sz="4600">
              <a:solidFill>
                <a:srgbClr val="FFFFFF"/>
              </a:solidFill>
            </a:endParaRPr>
          </a:p>
        </p:txBody>
      </p:sp>
      <p:sp>
        <p:nvSpPr>
          <p:cNvPr id="368" name="Google Shape;368;p49"/>
          <p:cNvSpPr txBox="1">
            <a:spLocks noGrp="1"/>
          </p:cNvSpPr>
          <p:nvPr>
            <p:ph idx="1"/>
          </p:nvPr>
        </p:nvSpPr>
        <p:spPr>
          <a:xfrm>
            <a:off x="838200" y="2108199"/>
            <a:ext cx="10312400" cy="4156578"/>
          </a:xfrm>
          <a:prstGeom prst="rect">
            <a:avLst/>
          </a:prstGeom>
          <a:noFill/>
          <a:ln>
            <a:noFill/>
          </a:ln>
        </p:spPr>
        <p:txBody>
          <a:bodyPr spcFirstLastPara="1" wrap="square" lIns="91425" tIns="45700" rIns="91425" bIns="45700" anchor="t" anchorCtr="0">
            <a:noAutofit/>
          </a:bodyPr>
          <a:lstStyle/>
          <a:p>
            <a:pPr marL="53975" lvl="1" indent="0" algn="ctr" rtl="0">
              <a:lnSpc>
                <a:spcPct val="100000"/>
              </a:lnSpc>
              <a:spcBef>
                <a:spcPts val="0"/>
              </a:spcBef>
              <a:spcAft>
                <a:spcPts val="0"/>
              </a:spcAft>
              <a:buSzPts val="1800"/>
              <a:buNone/>
            </a:pPr>
            <a:endParaRPr sz="2200" b="0" i="0" u="none" strike="noStrike" cap="none">
              <a:solidFill>
                <a:srgbClr val="FF0000"/>
              </a:solidFill>
              <a:latin typeface="Calibri"/>
              <a:ea typeface="Calibri"/>
              <a:cs typeface="Calibri"/>
              <a:sym typeface="Calibri"/>
            </a:endParaRPr>
          </a:p>
          <a:p>
            <a:pPr marL="53975" lvl="1" indent="0" algn="ctr" rtl="0">
              <a:lnSpc>
                <a:spcPct val="100000"/>
              </a:lnSpc>
              <a:spcBef>
                <a:spcPts val="0"/>
              </a:spcBef>
              <a:spcAft>
                <a:spcPts val="0"/>
              </a:spcAft>
              <a:buSzPts val="1800"/>
              <a:buNone/>
            </a:pPr>
            <a:r>
              <a:rPr lang="en-US" sz="6900" b="1" i="0" u="none">
                <a:solidFill>
                  <a:schemeClr val="dk1"/>
                </a:solidFill>
                <a:latin typeface="Calibri"/>
                <a:ea typeface="Calibri"/>
                <a:cs typeface="Calibri"/>
                <a:sym typeface="Calibri"/>
              </a:rPr>
              <a:t>POST CLOSING PROCEDURES</a:t>
            </a:r>
            <a:endParaRPr sz="6900">
              <a:latin typeface="Calibri"/>
              <a:ea typeface="Calibri"/>
              <a:cs typeface="Calibri"/>
              <a:sym typeface="Calibri"/>
            </a:endParaRPr>
          </a:p>
        </p:txBody>
      </p:sp>
      <p:sp>
        <p:nvSpPr>
          <p:cNvPr id="370" name="Google Shape;370;p4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69" name="Google Shape;369;p4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28</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0"/>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p50"/>
          <p:cNvSpPr txBox="1">
            <a:spLocks noGrp="1"/>
          </p:cNvSpPr>
          <p:nvPr>
            <p:ph type="title"/>
          </p:nvPr>
        </p:nvSpPr>
        <p:spPr>
          <a:xfrm>
            <a:off x="838200" y="588169"/>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District Audit Job for AOS</a:t>
            </a:r>
            <a:endParaRPr sz="4600">
              <a:solidFill>
                <a:srgbClr val="FFFFFF"/>
              </a:solidFill>
            </a:endParaRPr>
          </a:p>
        </p:txBody>
      </p:sp>
      <p:sp>
        <p:nvSpPr>
          <p:cNvPr id="377" name="Google Shape;377;p50"/>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380" name="Google Shape;380;p5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78" name="Google Shape;378;p50"/>
          <p:cNvSpPr txBox="1"/>
          <p:nvPr/>
        </p:nvSpPr>
        <p:spPr>
          <a:xfrm>
            <a:off x="600158" y="1347537"/>
            <a:ext cx="10832988" cy="5104269"/>
          </a:xfrm>
          <a:prstGeom prst="rect">
            <a:avLst/>
          </a:prstGeom>
          <a:noFill/>
          <a:ln>
            <a:noFill/>
          </a:ln>
        </p:spPr>
        <p:txBody>
          <a:bodyPr spcFirstLastPara="1" wrap="square" lIns="91425" tIns="45700" rIns="91425" bIns="45700" anchor="t" anchorCtr="0">
            <a:noAutofit/>
          </a:bodyPr>
          <a:lstStyle/>
          <a:p>
            <a:pPr marL="457200" marR="0" lvl="0" indent="-342900" algn="l" rtl="0">
              <a:lnSpc>
                <a:spcPct val="90000"/>
              </a:lnSpc>
              <a:spcBef>
                <a:spcPts val="1000"/>
              </a:spcBef>
              <a:spcAft>
                <a:spcPts val="0"/>
              </a:spcAft>
              <a:buClr>
                <a:schemeClr val="dk1"/>
              </a:buClr>
              <a:buSzPts val="1800"/>
              <a:buFont typeface="Arial"/>
              <a:buChar char="•"/>
            </a:pPr>
            <a:endParaRPr lang="en-US" sz="2600" b="1"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Arial"/>
              <a:buChar char="•"/>
            </a:pPr>
            <a:r>
              <a:rPr lang="en-US" sz="2600" b="1" i="0" u="none" strike="noStrike" cap="none" dirty="0">
                <a:solidFill>
                  <a:schemeClr val="dk1"/>
                </a:solidFill>
                <a:latin typeface="Calibri"/>
                <a:ea typeface="Calibri"/>
                <a:cs typeface="Calibri"/>
                <a:sym typeface="Calibri"/>
              </a:rPr>
              <a:t>Schedule District Audit Job</a:t>
            </a:r>
            <a:endParaRPr sz="1400" b="0" i="0" u="none" strike="noStrike" cap="none" dirty="0">
              <a:solidFill>
                <a:srgbClr val="000000"/>
              </a:solidFill>
              <a:latin typeface="Arial"/>
              <a:ea typeface="Arial"/>
              <a:cs typeface="Arial"/>
              <a:sym typeface="Arial"/>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SSDT USAS AUDITOR EXTRACT – ACCOUNT</a:t>
            </a:r>
            <a:endParaRPr b="0" i="0" u="none" strike="noStrike" cap="none" dirty="0">
              <a:solidFill>
                <a:srgbClr val="000000"/>
              </a:solidFill>
              <a:latin typeface="Arial"/>
              <a:ea typeface="Arial"/>
              <a:cs typeface="Arial"/>
              <a:sym typeface="Arial"/>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SSDT USAS AUDITOR EXTRACT – TRANSACTIONS</a:t>
            </a:r>
            <a:endParaRPr b="0" i="0" u="none" strike="noStrike" cap="none" dirty="0">
              <a:solidFill>
                <a:srgbClr val="000000"/>
              </a:solidFill>
              <a:latin typeface="Arial"/>
              <a:ea typeface="Arial"/>
              <a:cs typeface="Arial"/>
              <a:sym typeface="Arial"/>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SSDT USAS AUDITOR EXTRACT – VENDOR </a:t>
            </a:r>
            <a:endParaRPr b="0" i="0" u="none" strike="noStrike" cap="none" dirty="0">
              <a:solidFill>
                <a:srgbClr val="000000"/>
              </a:solidFill>
              <a:latin typeface="Arial"/>
              <a:ea typeface="Arial"/>
              <a:cs typeface="Arial"/>
              <a:sym typeface="Arial"/>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SSDT CASH SUMMARY </a:t>
            </a:r>
            <a:endParaRPr b="0" i="0" u="none" strike="noStrike" cap="none" dirty="0">
              <a:solidFill>
                <a:schemeClr val="dk1"/>
              </a:solidFill>
              <a:latin typeface="Calibri"/>
              <a:ea typeface="Calibri"/>
              <a:cs typeface="Calibri"/>
              <a:sym typeface="Calibri"/>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GAAP Extract</a:t>
            </a:r>
            <a:endParaRPr b="0" i="0" u="none" strike="noStrike" cap="none" dirty="0">
              <a:solidFill>
                <a:schemeClr val="dk1"/>
              </a:solidFill>
              <a:latin typeface="Calibri"/>
              <a:ea typeface="Calibri"/>
              <a:cs typeface="Calibri"/>
              <a:sym typeface="Calibri"/>
            </a:endParaRPr>
          </a:p>
          <a:p>
            <a:pPr marL="457200" marR="0" lvl="0" indent="-342900" algn="l" rtl="0">
              <a:lnSpc>
                <a:spcPct val="90000"/>
              </a:lnSpc>
              <a:spcBef>
                <a:spcPts val="1000"/>
              </a:spcBef>
              <a:spcAft>
                <a:spcPts val="0"/>
              </a:spcAft>
              <a:buClr>
                <a:schemeClr val="dk1"/>
              </a:buClr>
              <a:buSzPts val="1800"/>
              <a:buFont typeface="Arial"/>
              <a:buChar char="•"/>
            </a:pPr>
            <a:r>
              <a:rPr lang="en-US" sz="2600" b="1" i="0" u="none" strike="noStrike" cap="none" dirty="0">
                <a:solidFill>
                  <a:schemeClr val="dk1"/>
                </a:solidFill>
                <a:latin typeface="Calibri"/>
                <a:ea typeface="Calibri"/>
                <a:cs typeface="Calibri"/>
                <a:sym typeface="Calibri"/>
              </a:rPr>
              <a:t>Utilities &gt; Job Scheduler &gt; Create</a:t>
            </a:r>
            <a:endParaRPr sz="1400" b="0" i="0" u="none" strike="noStrike" cap="none" dirty="0">
              <a:solidFill>
                <a:schemeClr val="dk1"/>
              </a:solidFill>
              <a:latin typeface="Arial"/>
              <a:ea typeface="Arial"/>
              <a:cs typeface="Arial"/>
              <a:sym typeface="Arial"/>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When this job runs, it will generate reports for the PREVIOUS FISCAL YEAR based on the current period which is why we ask that all districts be closed by </a:t>
            </a:r>
            <a:r>
              <a:rPr lang="en-US" b="1" i="0" u="none" strike="noStrike" cap="none" dirty="0">
                <a:solidFill>
                  <a:srgbClr val="FF0000"/>
                </a:solidFill>
                <a:latin typeface="Calibri"/>
                <a:ea typeface="Calibri"/>
                <a:cs typeface="Calibri"/>
                <a:sym typeface="Calibri"/>
              </a:rPr>
              <a:t>July 24, 2025 </a:t>
            </a:r>
            <a:endParaRPr b="1" i="0" u="none" strike="noStrike" cap="none" dirty="0">
              <a:solidFill>
                <a:srgbClr val="FF0000"/>
              </a:solidFill>
              <a:latin typeface="Calibri"/>
              <a:ea typeface="Calibri"/>
              <a:cs typeface="Calibri"/>
              <a:sym typeface="Calibri"/>
            </a:endParaRPr>
          </a:p>
          <a:p>
            <a:pPr marL="914400" marR="0" lvl="1" indent="-342900" algn="l" rtl="0">
              <a:lnSpc>
                <a:spcPct val="90000"/>
              </a:lnSpc>
              <a:spcBef>
                <a:spcPts val="500"/>
              </a:spcBef>
              <a:spcAft>
                <a:spcPts val="0"/>
              </a:spcAft>
              <a:buClr>
                <a:schemeClr val="dk1"/>
              </a:buClr>
              <a:buSzPts val="1800"/>
              <a:buFont typeface="Arial"/>
              <a:buChar char="•"/>
            </a:pPr>
            <a:r>
              <a:rPr lang="en-US" b="0" i="0" u="none" strike="noStrike" cap="none" dirty="0">
                <a:solidFill>
                  <a:schemeClr val="dk1"/>
                </a:solidFill>
                <a:latin typeface="Calibri"/>
                <a:ea typeface="Calibri"/>
                <a:cs typeface="Calibri"/>
                <a:sym typeface="Calibri"/>
              </a:rPr>
              <a:t>When the Audit Job runs, it will send reports to the File Archive Audit Reports </a:t>
            </a:r>
            <a:br>
              <a:rPr lang="en-US" b="0" i="0" u="none" strike="noStrike" cap="none" dirty="0">
                <a:solidFill>
                  <a:schemeClr val="dk1"/>
                </a:solidFill>
                <a:latin typeface="Calibri"/>
                <a:ea typeface="Calibri"/>
                <a:cs typeface="Calibri"/>
                <a:sym typeface="Calibri"/>
              </a:rPr>
            </a:br>
            <a:r>
              <a:rPr lang="en-US" b="0" i="0" u="none" strike="noStrike" cap="none" dirty="0">
                <a:solidFill>
                  <a:schemeClr val="dk1"/>
                </a:solidFill>
                <a:latin typeface="Calibri"/>
                <a:ea typeface="Calibri"/>
                <a:cs typeface="Calibri"/>
                <a:sym typeface="Calibri"/>
              </a:rPr>
              <a:t>section AND it will securely file transfer a copy of the reports directly to AOS.</a:t>
            </a:r>
            <a:endParaRPr b="0" i="0" u="none" strike="noStrike" cap="none" dirty="0">
              <a:solidFill>
                <a:schemeClr val="dk1"/>
              </a:solidFill>
              <a:latin typeface="Calibri"/>
              <a:ea typeface="Calibri"/>
              <a:cs typeface="Calibri"/>
              <a:sym typeface="Calibri"/>
            </a:endParaRPr>
          </a:p>
          <a:p>
            <a:pPr marL="914400" marR="0" lvl="0" indent="0" algn="l" rtl="0">
              <a:lnSpc>
                <a:spcPct val="90000"/>
              </a:lnSpc>
              <a:spcBef>
                <a:spcPts val="500"/>
              </a:spcBef>
              <a:spcAft>
                <a:spcPts val="0"/>
              </a:spcAft>
              <a:buClr>
                <a:srgbClr val="000000"/>
              </a:buClr>
              <a:buSzPts val="2200"/>
              <a:buFont typeface="Arial"/>
              <a:buNone/>
            </a:pPr>
            <a:endParaRPr sz="2200" b="0" i="0" u="none" strike="noStrike" cap="none" dirty="0">
              <a:solidFill>
                <a:schemeClr val="dk1"/>
              </a:solidFill>
              <a:latin typeface="Calibri"/>
              <a:ea typeface="Calibri"/>
              <a:cs typeface="Calibri"/>
              <a:sym typeface="Calibri"/>
            </a:endParaRPr>
          </a:p>
          <a:p>
            <a:pPr marL="914400" marR="0" lvl="1" indent="-228600" algn="l" rtl="0">
              <a:lnSpc>
                <a:spcPct val="90000"/>
              </a:lnSpc>
              <a:spcBef>
                <a:spcPts val="500"/>
              </a:spcBef>
              <a:spcAft>
                <a:spcPts val="0"/>
              </a:spcAft>
              <a:buClr>
                <a:schemeClr val="dk1"/>
              </a:buClr>
              <a:buSzPts val="1800"/>
              <a:buFont typeface="Arial"/>
              <a:buNone/>
            </a:pPr>
            <a:endParaRPr sz="2200" b="0" i="0" u="none" strike="noStrike" cap="none" dirty="0">
              <a:solidFill>
                <a:srgbClr val="172B4D"/>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600" b="0" i="0" u="none" strike="noStrike" cap="none" dirty="0">
              <a:solidFill>
                <a:srgbClr val="172B4D"/>
              </a:solidFill>
              <a:latin typeface="Calibri"/>
              <a:ea typeface="Calibri"/>
              <a:cs typeface="Calibri"/>
              <a:sym typeface="Calibri"/>
            </a:endParaRPr>
          </a:p>
          <a:p>
            <a:pPr marL="457200" marR="0" lvl="0" indent="-228600" algn="l" rtl="0">
              <a:lnSpc>
                <a:spcPct val="90000"/>
              </a:lnSpc>
              <a:spcBef>
                <a:spcPts val="1000"/>
              </a:spcBef>
              <a:spcAft>
                <a:spcPts val="0"/>
              </a:spcAft>
              <a:buClr>
                <a:schemeClr val="dk1"/>
              </a:buClr>
              <a:buSzPts val="1800"/>
              <a:buFont typeface="Arial"/>
              <a:buNone/>
            </a:pPr>
            <a:endParaRPr sz="2600" b="0" i="0" u="none" strike="noStrike" cap="none" dirty="0">
              <a:solidFill>
                <a:srgbClr val="172B4D"/>
              </a:solidFill>
              <a:latin typeface="Calibri"/>
              <a:ea typeface="Calibri"/>
              <a:cs typeface="Calibri"/>
              <a:sym typeface="Calibri"/>
            </a:endParaRPr>
          </a:p>
        </p:txBody>
      </p:sp>
      <p:sp>
        <p:nvSpPr>
          <p:cNvPr id="379" name="Google Shape;379;p50"/>
          <p:cNvSpPr txBox="1"/>
          <p:nvPr/>
        </p:nvSpPr>
        <p:spPr>
          <a:xfrm>
            <a:off x="7761310" y="2306671"/>
            <a:ext cx="3512100" cy="1062000"/>
          </a:xfrm>
          <a:prstGeom prst="rect">
            <a:avLst/>
          </a:prstGeom>
          <a:solidFill>
            <a:srgbClr val="FFF2CC"/>
          </a:solidFill>
          <a:ln w="28575" cap="flat" cmpd="sng">
            <a:solidFill>
              <a:srgbClr val="BF9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900" b="1" dirty="0">
                <a:latin typeface="Calibri"/>
                <a:ea typeface="Calibri"/>
                <a:cs typeface="Calibri"/>
                <a:sym typeface="Calibri"/>
              </a:rPr>
              <a:t>ACCESS has already scheduled these jobs to run, so you do not need to do anything</a:t>
            </a:r>
            <a:endParaRPr sz="19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p:nvPr/>
        </p:nvSpPr>
        <p:spPr>
          <a:xfrm>
            <a:off x="838200" y="288743"/>
            <a:ext cx="10515600" cy="131027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9"/>
          <p:cNvSpPr txBox="1">
            <a:spLocks noGrp="1"/>
          </p:cNvSpPr>
          <p:nvPr>
            <p:ph type="title"/>
          </p:nvPr>
        </p:nvSpPr>
        <p:spPr>
          <a:xfrm>
            <a:off x="838200" y="588168"/>
            <a:ext cx="10515600" cy="11461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Closing Purchase Orders</a:t>
            </a:r>
            <a:endParaRPr sz="4600" dirty="0">
              <a:solidFill>
                <a:srgbClr val="FFFFFF"/>
              </a:solidFill>
            </a:endParaRPr>
          </a:p>
        </p:txBody>
      </p:sp>
      <p:sp>
        <p:nvSpPr>
          <p:cNvPr id="192" name="Google Shape;192;p29"/>
          <p:cNvSpPr txBox="1">
            <a:spLocks noGrp="1"/>
          </p:cNvSpPr>
          <p:nvPr>
            <p:ph idx="1"/>
          </p:nvPr>
        </p:nvSpPr>
        <p:spPr>
          <a:xfrm>
            <a:off x="838200" y="1734343"/>
            <a:ext cx="10515600" cy="4680632"/>
          </a:xfrm>
          <a:prstGeom prst="rect">
            <a:avLst/>
          </a:prstGeom>
          <a:noFill/>
          <a:ln>
            <a:noFill/>
          </a:ln>
        </p:spPr>
        <p:txBody>
          <a:bodyPr spcFirstLastPara="1" wrap="square" lIns="91425" tIns="45700" rIns="91425" bIns="45700" anchor="t" anchorCtr="0">
            <a:noAutofit/>
          </a:bodyPr>
          <a:lstStyle/>
          <a:p>
            <a:pPr marL="914400" indent="-342900">
              <a:lnSpc>
                <a:spcPct val="100000"/>
              </a:lnSpc>
              <a:spcBef>
                <a:spcPts val="0"/>
              </a:spcBef>
              <a:spcAft>
                <a:spcPts val="0"/>
              </a:spcAft>
              <a:buSzPts val="1800"/>
              <a:buNone/>
            </a:pPr>
            <a:r>
              <a:rPr lang="en-US" dirty="0">
                <a:solidFill>
                  <a:schemeClr val="tx1"/>
                </a:solidFill>
              </a:rPr>
              <a:t>	If you have purchase orders that will no longer be needed or used, you may want to close these purchase orders so that the account encumbrances are not carried forward into FY2025. Depending on the Rules of your district, there are different options to close purchase orders.</a:t>
            </a:r>
          </a:p>
          <a:p>
            <a:pPr marL="914400" indent="-342900">
              <a:lnSpc>
                <a:spcPct val="100000"/>
              </a:lnSpc>
              <a:spcBef>
                <a:spcPts val="0"/>
              </a:spcBef>
              <a:spcAft>
                <a:spcPts val="0"/>
              </a:spcAft>
              <a:buSzPts val="1800"/>
              <a:buNone/>
            </a:pPr>
            <a:endParaRPr lang="en-US" dirty="0">
              <a:solidFill>
                <a:schemeClr val="tx1"/>
              </a:solidFill>
            </a:endParaRPr>
          </a:p>
          <a:p>
            <a:pPr marL="1149350" lvl="1" indent="-285750">
              <a:lnSpc>
                <a:spcPct val="100000"/>
              </a:lnSpc>
              <a:spcBef>
                <a:spcPts val="0"/>
              </a:spcBef>
              <a:spcAft>
                <a:spcPts val="0"/>
              </a:spcAft>
              <a:buClr>
                <a:srgbClr val="000000"/>
              </a:buClr>
              <a:buSzPts val="2600"/>
              <a:buFont typeface="Arial" panose="020B0604020202020204" pitchFamily="34" charset="0"/>
              <a:buChar char="•"/>
            </a:pPr>
            <a:r>
              <a:rPr lang="en-US" dirty="0">
                <a:solidFill>
                  <a:schemeClr val="tx1"/>
                </a:solidFill>
              </a:rPr>
              <a:t>First locate your open Purchase Orders by running a </a:t>
            </a:r>
          </a:p>
          <a:p>
            <a:pPr marL="863600" lvl="1" indent="0">
              <a:lnSpc>
                <a:spcPct val="100000"/>
              </a:lnSpc>
              <a:spcBef>
                <a:spcPts val="0"/>
              </a:spcBef>
              <a:spcAft>
                <a:spcPts val="0"/>
              </a:spcAft>
              <a:buClr>
                <a:srgbClr val="000000"/>
              </a:buClr>
              <a:buSzPts val="2600"/>
              <a:buNone/>
            </a:pPr>
            <a:r>
              <a:rPr lang="en-US" dirty="0">
                <a:solidFill>
                  <a:schemeClr val="tx1"/>
                </a:solidFill>
              </a:rPr>
              <a:t>     Purchase Order Detail in the Canned Reports	</a:t>
            </a:r>
          </a:p>
          <a:p>
            <a:pPr marL="863600" lvl="1" indent="0">
              <a:lnSpc>
                <a:spcPct val="100000"/>
              </a:lnSpc>
              <a:spcBef>
                <a:spcPts val="0"/>
              </a:spcBef>
              <a:spcAft>
                <a:spcPts val="0"/>
              </a:spcAft>
              <a:buClr>
                <a:srgbClr val="000000"/>
              </a:buClr>
              <a:buSzPts val="2600"/>
              <a:buNone/>
            </a:pPr>
            <a:endParaRPr lang="en-US" dirty="0">
              <a:solidFill>
                <a:schemeClr val="tx1"/>
              </a:solidFill>
            </a:endParaRPr>
          </a:p>
          <a:p>
            <a:pPr marL="863600" lvl="1" indent="0">
              <a:lnSpc>
                <a:spcPct val="100000"/>
              </a:lnSpc>
              <a:spcBef>
                <a:spcPts val="0"/>
              </a:spcBef>
              <a:spcAft>
                <a:spcPts val="0"/>
              </a:spcAft>
              <a:buClr>
                <a:srgbClr val="000000"/>
              </a:buClr>
              <a:buSzPts val="2600"/>
              <a:buNone/>
            </a:pPr>
            <a:endParaRPr lang="en-US" dirty="0">
              <a:solidFill>
                <a:schemeClr val="tx1"/>
              </a:solidFill>
            </a:endParaRPr>
          </a:p>
          <a:p>
            <a:pPr marL="1149350" lvl="1" indent="-285750">
              <a:lnSpc>
                <a:spcPct val="100000"/>
              </a:lnSpc>
              <a:spcBef>
                <a:spcPts val="0"/>
              </a:spcBef>
              <a:spcAft>
                <a:spcPts val="0"/>
              </a:spcAft>
              <a:buClr>
                <a:srgbClr val="000000"/>
              </a:buClr>
              <a:buSzPts val="2600"/>
              <a:buFont typeface="Arial" panose="020B0604020202020204" pitchFamily="34" charset="0"/>
              <a:buChar char="•"/>
            </a:pPr>
            <a:r>
              <a:rPr lang="en-US" dirty="0">
                <a:solidFill>
                  <a:schemeClr val="tx1"/>
                </a:solidFill>
              </a:rPr>
              <a:t>Users may create an AP Invoice in the current/open posting period to cancel the remaining encumbrance amounts. Select PO item(s) and select </a:t>
            </a:r>
            <a:r>
              <a:rPr lang="en-US" dirty="0" err="1">
                <a:solidFill>
                  <a:schemeClr val="tx1"/>
                </a:solidFill>
              </a:rPr>
              <a:t>Cancel_Full</a:t>
            </a:r>
            <a:r>
              <a:rPr lang="en-US" dirty="0">
                <a:solidFill>
                  <a:schemeClr val="tx1"/>
                </a:solidFill>
              </a:rPr>
              <a:t> for Item Status</a:t>
            </a:r>
          </a:p>
          <a:p>
            <a:pPr marL="914400" indent="-342900">
              <a:lnSpc>
                <a:spcPct val="100000"/>
              </a:lnSpc>
              <a:spcBef>
                <a:spcPts val="0"/>
              </a:spcBef>
              <a:spcAft>
                <a:spcPts val="0"/>
              </a:spcAft>
              <a:buSzPts val="1800"/>
              <a:buNone/>
            </a:pPr>
            <a:endParaRPr lang="en-US" dirty="0">
              <a:solidFill>
                <a:schemeClr val="tx1"/>
              </a:solidFill>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193" name="Google Shape;193;p2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8" name="Picture 7">
            <a:extLst>
              <a:ext uri="{FF2B5EF4-FFF2-40B4-BE49-F238E27FC236}">
                <a16:creationId xmlns:a16="http://schemas.microsoft.com/office/drawing/2014/main" id="{EA80A60F-1F70-4B7F-BAD0-2BF83063297D}"/>
              </a:ext>
            </a:extLst>
          </p:cNvPr>
          <p:cNvPicPr>
            <a:picLocks noChangeAspect="1"/>
          </p:cNvPicPr>
          <p:nvPr/>
        </p:nvPicPr>
        <p:blipFill>
          <a:blip r:embed="rId3"/>
          <a:stretch>
            <a:fillRect/>
          </a:stretch>
        </p:blipFill>
        <p:spPr>
          <a:xfrm>
            <a:off x="7476664" y="2723655"/>
            <a:ext cx="1548119" cy="1699155"/>
          </a:xfrm>
          <a:prstGeom prst="rect">
            <a:avLst/>
          </a:prstGeom>
        </p:spPr>
      </p:pic>
      <p:pic>
        <p:nvPicPr>
          <p:cNvPr id="9" name="Picture 8">
            <a:extLst>
              <a:ext uri="{FF2B5EF4-FFF2-40B4-BE49-F238E27FC236}">
                <a16:creationId xmlns:a16="http://schemas.microsoft.com/office/drawing/2014/main" id="{40893DAF-EBCE-4EB0-B90A-53B376ACBF58}"/>
              </a:ext>
            </a:extLst>
          </p:cNvPr>
          <p:cNvPicPr>
            <a:picLocks noChangeAspect="1"/>
          </p:cNvPicPr>
          <p:nvPr/>
        </p:nvPicPr>
        <p:blipFill>
          <a:blip r:embed="rId4"/>
          <a:stretch>
            <a:fillRect/>
          </a:stretch>
        </p:blipFill>
        <p:spPr>
          <a:xfrm>
            <a:off x="2048381" y="5182217"/>
            <a:ext cx="8095238" cy="93333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1"/>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6" name="Google Shape;386;p51"/>
          <p:cNvSpPr txBox="1">
            <a:spLocks noGrp="1"/>
          </p:cNvSpPr>
          <p:nvPr>
            <p:ph type="title"/>
          </p:nvPr>
        </p:nvSpPr>
        <p:spPr>
          <a:xfrm>
            <a:off x="838200" y="588169"/>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FINANCIAL DATA REPORTING </a:t>
            </a:r>
            <a:endParaRPr sz="4600">
              <a:solidFill>
                <a:srgbClr val="FFFFFF"/>
              </a:solidFill>
            </a:endParaRPr>
          </a:p>
        </p:txBody>
      </p:sp>
      <p:sp>
        <p:nvSpPr>
          <p:cNvPr id="387" name="Google Shape;387;p51"/>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390" name="Google Shape;390;p51"/>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88" name="Google Shape;388;p51"/>
          <p:cNvSpPr txBox="1"/>
          <p:nvPr/>
        </p:nvSpPr>
        <p:spPr>
          <a:xfrm>
            <a:off x="706442" y="1451604"/>
            <a:ext cx="10886439" cy="4913465"/>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1800"/>
              <a:buFont typeface="Arial"/>
              <a:buNone/>
            </a:pPr>
            <a:r>
              <a:rPr lang="en-US" sz="2800" b="0" i="0" u="none" strike="noStrike" cap="none" dirty="0">
                <a:solidFill>
                  <a:schemeClr val="dk1"/>
                </a:solidFill>
                <a:latin typeface="Calibri"/>
                <a:ea typeface="Calibri"/>
                <a:cs typeface="Calibri"/>
                <a:sym typeface="Calibri"/>
              </a:rPr>
              <a:t>  </a:t>
            </a:r>
          </a:p>
          <a:p>
            <a:pPr marL="114300" marR="0" lvl="0" indent="0" algn="l" rtl="0">
              <a:lnSpc>
                <a:spcPct val="90000"/>
              </a:lnSpc>
              <a:spcBef>
                <a:spcPts val="1000"/>
              </a:spcBef>
              <a:spcAft>
                <a:spcPts val="0"/>
              </a:spcAft>
              <a:buClr>
                <a:schemeClr val="dk1"/>
              </a:buClr>
              <a:buSzPts val="1800"/>
              <a:buFont typeface="Arial"/>
              <a:buNone/>
            </a:pPr>
            <a:r>
              <a:rPr lang="en-US" sz="2800" b="0" i="0" u="none" strike="noStrike" cap="none" dirty="0">
                <a:solidFill>
                  <a:schemeClr val="dk1"/>
                </a:solidFill>
                <a:latin typeface="Calibri"/>
                <a:ea typeface="Calibri"/>
                <a:cs typeface="Calibri"/>
                <a:sym typeface="Calibri"/>
              </a:rPr>
              <a:t> </a:t>
            </a:r>
            <a:r>
              <a:rPr lang="en-US" sz="3600" b="1" i="0" u="none" strike="noStrike" cap="none" dirty="0">
                <a:solidFill>
                  <a:schemeClr val="dk1"/>
                </a:solidFill>
                <a:latin typeface="Calibri"/>
                <a:ea typeface="Calibri"/>
                <a:cs typeface="Calibri"/>
                <a:sym typeface="Calibri"/>
              </a:rPr>
              <a:t>Financial Data Submission to </a:t>
            </a:r>
            <a:r>
              <a:rPr lang="en-US" sz="3600" b="1" dirty="0">
                <a:solidFill>
                  <a:schemeClr val="dk1"/>
                </a:solidFill>
                <a:latin typeface="Calibri"/>
                <a:ea typeface="Calibri"/>
                <a:cs typeface="Calibri"/>
                <a:sym typeface="Calibri"/>
              </a:rPr>
              <a:t>DEW</a:t>
            </a:r>
            <a:endParaRPr sz="1400" b="0" i="0" u="none" strike="noStrike" cap="none" dirty="0">
              <a:solidFill>
                <a:srgbClr val="000000"/>
              </a:solidFill>
              <a:latin typeface="Arial"/>
              <a:ea typeface="Arial"/>
              <a:cs typeface="Arial"/>
              <a:sym typeface="Arial"/>
            </a:endParaRPr>
          </a:p>
          <a:p>
            <a:pPr marL="914400" marR="0" lvl="1" indent="-342900" algn="l" rtl="0">
              <a:lnSpc>
                <a:spcPct val="150000"/>
              </a:lnSpc>
              <a:spcBef>
                <a:spcPts val="50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Process is done through EMIS-R</a:t>
            </a:r>
          </a:p>
          <a:p>
            <a:pPr marL="914400" marR="0" lvl="1" indent="-342900" algn="l" rtl="0">
              <a:lnSpc>
                <a:spcPct val="150000"/>
              </a:lnSpc>
              <a:spcBef>
                <a:spcPts val="50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Responsibility of the District</a:t>
            </a:r>
            <a:endParaRPr sz="2400" b="0" i="0" u="none" strike="noStrike" cap="none" dirty="0">
              <a:solidFill>
                <a:srgbClr val="000000"/>
              </a:solidFill>
              <a:latin typeface="Arial"/>
              <a:ea typeface="Arial"/>
              <a:cs typeface="Arial"/>
              <a:sym typeface="Arial"/>
            </a:endParaRPr>
          </a:p>
          <a:p>
            <a:pPr marL="914400" marR="0" lvl="1" indent="-342900" algn="l" rtl="0">
              <a:lnSpc>
                <a:spcPct val="100000"/>
              </a:lnSpc>
              <a:spcBef>
                <a:spcPts val="50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Authorized person in district (i.e. EMIS Coordinator, Treasurer) will UPLOAD flat file, run the data collection process &amp; submit the data to </a:t>
            </a:r>
            <a:r>
              <a:rPr lang="en-US" sz="2400" dirty="0">
                <a:solidFill>
                  <a:schemeClr val="dk1"/>
                </a:solidFill>
                <a:latin typeface="Calibri"/>
                <a:ea typeface="Calibri"/>
                <a:cs typeface="Calibri"/>
                <a:sym typeface="Calibri"/>
              </a:rPr>
              <a:t>DEW</a:t>
            </a:r>
            <a:endParaRPr sz="2400" dirty="0">
              <a:solidFill>
                <a:schemeClr val="dk1"/>
              </a:solidFill>
              <a:latin typeface="Calibri"/>
              <a:ea typeface="Calibri"/>
              <a:cs typeface="Calibri"/>
              <a:sym typeface="Calibri"/>
            </a:endParaRPr>
          </a:p>
          <a:p>
            <a:pPr marL="914400" marR="0" lvl="1" indent="-342900" algn="l" rtl="0">
              <a:lnSpc>
                <a:spcPct val="100000"/>
              </a:lnSpc>
              <a:spcBef>
                <a:spcPts val="500"/>
              </a:spcBef>
              <a:spcAft>
                <a:spcPts val="0"/>
              </a:spcAft>
              <a:buClr>
                <a:schemeClr val="dk1"/>
              </a:buClr>
              <a:buSzPts val="1800"/>
              <a:buFont typeface="Arial"/>
              <a:buChar char="•"/>
            </a:pPr>
            <a:r>
              <a:rPr lang="en-US" sz="2400" b="0" i="0" u="none" strike="noStrike" cap="none" dirty="0">
                <a:solidFill>
                  <a:schemeClr val="dk1"/>
                </a:solidFill>
                <a:latin typeface="Calibri"/>
                <a:ea typeface="Calibri"/>
                <a:cs typeface="Calibri"/>
                <a:sym typeface="Calibri"/>
              </a:rPr>
              <a:t>Must be sent to </a:t>
            </a:r>
            <a:r>
              <a:rPr lang="en-US" sz="2400" dirty="0">
                <a:solidFill>
                  <a:schemeClr val="dk1"/>
                </a:solidFill>
                <a:latin typeface="Calibri"/>
                <a:ea typeface="Calibri"/>
                <a:cs typeface="Calibri"/>
                <a:sym typeface="Calibri"/>
              </a:rPr>
              <a:t>DEW</a:t>
            </a:r>
            <a:r>
              <a:rPr lang="en-US" sz="2400" b="0" i="0" u="none" strike="noStrike" cap="none" dirty="0">
                <a:solidFill>
                  <a:schemeClr val="dk1"/>
                </a:solidFill>
                <a:latin typeface="Calibri"/>
                <a:ea typeface="Calibri"/>
                <a:cs typeface="Calibri"/>
                <a:sym typeface="Calibri"/>
              </a:rPr>
              <a:t> before Period H closes for fiscal year (8/30/2025)</a:t>
            </a:r>
            <a:endParaRPr sz="2400" b="0" i="0" u="none" strike="noStrike" cap="none" dirty="0">
              <a:solidFill>
                <a:srgbClr val="000000"/>
              </a:solidFill>
              <a:latin typeface="Arial"/>
              <a:ea typeface="Arial"/>
              <a:cs typeface="Arial"/>
              <a:sym typeface="Arial"/>
            </a:endParaRPr>
          </a:p>
          <a:p>
            <a:pPr marL="914400" marR="0" lvl="1" indent="-342900" algn="l" rtl="0">
              <a:lnSpc>
                <a:spcPct val="100000"/>
              </a:lnSpc>
              <a:spcBef>
                <a:spcPts val="500"/>
              </a:spcBef>
              <a:spcAft>
                <a:spcPts val="0"/>
              </a:spcAft>
              <a:buClr>
                <a:schemeClr val="dk1"/>
              </a:buClr>
              <a:buSzPts val="1800"/>
              <a:buFont typeface="Arial"/>
              <a:buChar char="•"/>
            </a:pPr>
            <a:r>
              <a:rPr lang="en-US" sz="2400" b="0" i="0" u="none" strike="noStrike" cap="none" dirty="0">
                <a:solidFill>
                  <a:srgbClr val="F4430C"/>
                </a:solidFill>
                <a:latin typeface="Calibri"/>
                <a:ea typeface="Calibri"/>
                <a:cs typeface="Calibri"/>
                <a:sym typeface="Calibri"/>
              </a:rPr>
              <a:t>Reminder</a:t>
            </a:r>
            <a:r>
              <a:rPr lang="en-US" sz="2400" b="0" i="0" u="none" strike="noStrike" cap="none" dirty="0">
                <a:solidFill>
                  <a:schemeClr val="dk1"/>
                </a:solidFill>
                <a:latin typeface="Calibri"/>
                <a:ea typeface="Calibri"/>
                <a:cs typeface="Calibri"/>
                <a:sym typeface="Calibri"/>
              </a:rPr>
              <a:t>: As of FY20, capital assets are no longer needed and are NOT to be included in the data collection</a:t>
            </a:r>
            <a:endParaRPr sz="2400" b="0" i="0" u="none" strike="noStrike" cap="none" dirty="0">
              <a:solidFill>
                <a:srgbClr val="000000"/>
              </a:solidFill>
              <a:latin typeface="Arial"/>
              <a:ea typeface="Arial"/>
              <a:cs typeface="Arial"/>
              <a:sym typeface="Arial"/>
            </a:endParaRPr>
          </a:p>
          <a:p>
            <a:pPr marL="914400" marR="0" lvl="1" indent="-228600" algn="l" rtl="0">
              <a:lnSpc>
                <a:spcPct val="100000"/>
              </a:lnSpc>
              <a:spcBef>
                <a:spcPts val="500"/>
              </a:spcBef>
              <a:spcAft>
                <a:spcPts val="0"/>
              </a:spcAft>
              <a:buClr>
                <a:schemeClr val="dk1"/>
              </a:buClr>
              <a:buSzPts val="1800"/>
              <a:buFont typeface="Arial"/>
              <a:buNone/>
            </a:pPr>
            <a:endParaRPr sz="2600" b="0" i="0" u="none" strike="noStrike" cap="none" dirty="0">
              <a:solidFill>
                <a:schemeClr val="dk1"/>
              </a:solidFill>
              <a:latin typeface="Calibri"/>
              <a:ea typeface="Calibri"/>
              <a:cs typeface="Calibri"/>
              <a:sym typeface="Calibri"/>
            </a:endParaRPr>
          </a:p>
        </p:txBody>
      </p:sp>
      <p:pic>
        <p:nvPicPr>
          <p:cNvPr id="389" name="Google Shape;389;p51" descr="MCj04248300000[1]"/>
          <p:cNvPicPr preferRelativeResize="0"/>
          <p:nvPr/>
        </p:nvPicPr>
        <p:blipFill rotWithShape="1">
          <a:blip r:embed="rId3">
            <a:alphaModFix/>
          </a:blip>
          <a:srcRect/>
          <a:stretch/>
        </p:blipFill>
        <p:spPr>
          <a:xfrm rot="816066">
            <a:off x="8138774" y="1609891"/>
            <a:ext cx="3330575" cy="1447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52"/>
          <p:cNvSpPr/>
          <p:nvPr/>
        </p:nvSpPr>
        <p:spPr>
          <a:xfrm>
            <a:off x="873503" y="424070"/>
            <a:ext cx="10480297" cy="99145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6" name="Google Shape;396;p52"/>
          <p:cNvSpPr txBox="1">
            <a:spLocks noGrp="1"/>
          </p:cNvSpPr>
          <p:nvPr>
            <p:ph type="title"/>
          </p:nvPr>
        </p:nvSpPr>
        <p:spPr>
          <a:xfrm>
            <a:off x="838200" y="365126"/>
            <a:ext cx="10614660" cy="105039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PERIOD H - Financial Reporting</a:t>
            </a:r>
            <a:endParaRPr sz="4600">
              <a:solidFill>
                <a:srgbClr val="FFFFFF"/>
              </a:solidFill>
            </a:endParaRPr>
          </a:p>
        </p:txBody>
      </p:sp>
      <p:sp>
        <p:nvSpPr>
          <p:cNvPr id="397" name="Google Shape;397;p52"/>
          <p:cNvSpPr txBox="1">
            <a:spLocks noGrp="1"/>
          </p:cNvSpPr>
          <p:nvPr>
            <p:ph idx="1"/>
          </p:nvPr>
        </p:nvSpPr>
        <p:spPr>
          <a:xfrm>
            <a:off x="873502" y="1474465"/>
            <a:ext cx="10515600" cy="4881883"/>
          </a:xfrm>
          <a:prstGeom prst="rect">
            <a:avLst/>
          </a:prstGeom>
          <a:noFill/>
          <a:ln>
            <a:noFill/>
          </a:ln>
        </p:spPr>
        <p:txBody>
          <a:bodyPr spcFirstLastPara="1" wrap="square" lIns="91425" tIns="45700" rIns="91425" bIns="45700" anchor="t" anchorCtr="0">
            <a:noAutofit/>
          </a:bodyPr>
          <a:lstStyle/>
          <a:p>
            <a:pPr marL="457200" lvl="1" indent="0" algn="l" rtl="0">
              <a:lnSpc>
                <a:spcPct val="120000"/>
              </a:lnSpc>
              <a:spcBef>
                <a:spcPts val="0"/>
              </a:spcBef>
              <a:spcAft>
                <a:spcPts val="0"/>
              </a:spcAft>
              <a:buSzPts val="2000"/>
              <a:buNone/>
            </a:pPr>
            <a:endParaRPr sz="2600" b="1" dirty="0">
              <a:latin typeface="Calibri"/>
              <a:ea typeface="Calibri"/>
              <a:cs typeface="Calibri"/>
              <a:sym typeface="Calibri"/>
            </a:endParaRPr>
          </a:p>
          <a:p>
            <a:pPr marL="457200" lvl="1" indent="0" algn="l" rtl="0">
              <a:lnSpc>
                <a:spcPct val="120000"/>
              </a:lnSpc>
              <a:spcBef>
                <a:spcPts val="0"/>
              </a:spcBef>
              <a:spcAft>
                <a:spcPts val="0"/>
              </a:spcAft>
              <a:buSzPts val="2000"/>
              <a:buNone/>
            </a:pPr>
            <a:endParaRPr sz="2600" b="1" i="0" u="none" cap="none" dirty="0">
              <a:solidFill>
                <a:schemeClr val="dk1"/>
              </a:solidFill>
              <a:latin typeface="Calibri"/>
              <a:ea typeface="Calibri"/>
              <a:cs typeface="Calibri"/>
              <a:sym typeface="Calibri"/>
            </a:endParaRPr>
          </a:p>
          <a:p>
            <a:pPr marL="457200" lvl="1" indent="0" algn="l" rtl="0">
              <a:lnSpc>
                <a:spcPct val="120000"/>
              </a:lnSpc>
              <a:spcBef>
                <a:spcPts val="0"/>
              </a:spcBef>
              <a:spcAft>
                <a:spcPts val="0"/>
              </a:spcAft>
              <a:buSzPts val="2000"/>
              <a:buNone/>
            </a:pPr>
            <a:endParaRPr sz="2600" b="1" dirty="0">
              <a:latin typeface="Calibri"/>
              <a:ea typeface="Calibri"/>
              <a:cs typeface="Calibri"/>
              <a:sym typeface="Calibri"/>
            </a:endParaRPr>
          </a:p>
          <a:p>
            <a:pPr marL="457200" lvl="1" indent="0" algn="l" rtl="0">
              <a:lnSpc>
                <a:spcPct val="120000"/>
              </a:lnSpc>
              <a:spcBef>
                <a:spcPts val="0"/>
              </a:spcBef>
              <a:spcAft>
                <a:spcPts val="0"/>
              </a:spcAft>
              <a:buSzPts val="2000"/>
              <a:buNone/>
            </a:pPr>
            <a:endParaRPr sz="2600" b="1" i="0" u="none" cap="none" dirty="0">
              <a:solidFill>
                <a:schemeClr val="dk1"/>
              </a:solidFill>
              <a:latin typeface="Calibri"/>
              <a:ea typeface="Calibri"/>
              <a:cs typeface="Calibri"/>
              <a:sym typeface="Calibri"/>
            </a:endParaRPr>
          </a:p>
          <a:p>
            <a:pPr marL="457200" lvl="1" indent="0" algn="l" rtl="0">
              <a:lnSpc>
                <a:spcPct val="120000"/>
              </a:lnSpc>
              <a:spcBef>
                <a:spcPts val="0"/>
              </a:spcBef>
              <a:spcAft>
                <a:spcPts val="0"/>
              </a:spcAft>
              <a:buSzPts val="2000"/>
              <a:buNone/>
            </a:pPr>
            <a:endParaRPr sz="2600" b="1" dirty="0">
              <a:latin typeface="Calibri"/>
              <a:ea typeface="Calibri"/>
              <a:cs typeface="Calibri"/>
              <a:sym typeface="Calibri"/>
            </a:endParaRPr>
          </a:p>
          <a:p>
            <a:pPr marL="457200" lvl="1" indent="0" algn="l" rtl="0">
              <a:lnSpc>
                <a:spcPct val="120000"/>
              </a:lnSpc>
              <a:spcBef>
                <a:spcPts val="0"/>
              </a:spcBef>
              <a:spcAft>
                <a:spcPts val="0"/>
              </a:spcAft>
              <a:buSzPts val="2000"/>
              <a:buNone/>
            </a:pPr>
            <a:endParaRPr sz="2600" b="1" dirty="0"/>
          </a:p>
          <a:p>
            <a:pPr marL="457200" lvl="1" indent="0" algn="l" rtl="0">
              <a:lnSpc>
                <a:spcPct val="120000"/>
              </a:lnSpc>
              <a:spcBef>
                <a:spcPts val="0"/>
              </a:spcBef>
              <a:spcAft>
                <a:spcPts val="0"/>
              </a:spcAft>
              <a:buSzPts val="2000"/>
              <a:buNone/>
            </a:pPr>
            <a:endParaRPr sz="2600" b="1" dirty="0"/>
          </a:p>
          <a:p>
            <a:pPr marL="0" lvl="1" indent="0" algn="l" rtl="0">
              <a:lnSpc>
                <a:spcPct val="120000"/>
              </a:lnSpc>
              <a:spcBef>
                <a:spcPts val="0"/>
              </a:spcBef>
              <a:spcAft>
                <a:spcPts val="0"/>
              </a:spcAft>
              <a:buSzPts val="2000"/>
              <a:buNone/>
            </a:pPr>
            <a:endParaRPr sz="2600" b="1" dirty="0"/>
          </a:p>
        </p:txBody>
      </p:sp>
      <p:sp>
        <p:nvSpPr>
          <p:cNvPr id="399" name="Google Shape;399;p52"/>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398" name="Google Shape;398;p5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31</a:t>
            </a:fld>
            <a:endParaRPr sz="1200" b="0" i="0" u="none" strike="noStrike" cap="none">
              <a:solidFill>
                <a:srgbClr val="888888"/>
              </a:solidFill>
              <a:latin typeface="Calibri"/>
              <a:ea typeface="Calibri"/>
              <a:cs typeface="Calibri"/>
              <a:sym typeface="Calibri"/>
            </a:endParaRPr>
          </a:p>
        </p:txBody>
      </p:sp>
      <p:pic>
        <p:nvPicPr>
          <p:cNvPr id="400" name="Google Shape;400;p52"/>
          <p:cNvPicPr preferRelativeResize="0"/>
          <p:nvPr/>
        </p:nvPicPr>
        <p:blipFill rotWithShape="1">
          <a:blip r:embed="rId3">
            <a:alphaModFix/>
          </a:blip>
          <a:srcRect b="45352"/>
          <a:stretch/>
        </p:blipFill>
        <p:spPr>
          <a:xfrm>
            <a:off x="3589762" y="1985672"/>
            <a:ext cx="5111526" cy="1611900"/>
          </a:xfrm>
          <a:prstGeom prst="rect">
            <a:avLst/>
          </a:prstGeom>
          <a:noFill/>
          <a:ln w="9525" cap="flat" cmpd="sng">
            <a:solidFill>
              <a:schemeClr val="dk2"/>
            </a:solidFill>
            <a:prstDash val="solid"/>
            <a:round/>
            <a:headEnd type="none" w="sm" len="sm"/>
            <a:tailEnd type="none" w="sm" len="sm"/>
          </a:ln>
        </p:spPr>
      </p:pic>
      <p:pic>
        <p:nvPicPr>
          <p:cNvPr id="401" name="Google Shape;401;p52"/>
          <p:cNvPicPr preferRelativeResize="0"/>
          <p:nvPr/>
        </p:nvPicPr>
        <p:blipFill>
          <a:blip r:embed="rId4">
            <a:alphaModFix/>
          </a:blip>
          <a:stretch>
            <a:fillRect/>
          </a:stretch>
        </p:blipFill>
        <p:spPr>
          <a:xfrm>
            <a:off x="1987863" y="3915406"/>
            <a:ext cx="8315325" cy="18383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3"/>
          <p:cNvSpPr/>
          <p:nvPr/>
        </p:nvSpPr>
        <p:spPr>
          <a:xfrm>
            <a:off x="624803" y="442781"/>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53"/>
          <p:cNvSpPr txBox="1">
            <a:spLocks noGrp="1"/>
          </p:cNvSpPr>
          <p:nvPr>
            <p:ph type="title"/>
          </p:nvPr>
        </p:nvSpPr>
        <p:spPr>
          <a:xfrm>
            <a:off x="678464" y="537020"/>
            <a:ext cx="10515599" cy="67274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chemeClr val="lt1"/>
                </a:solidFill>
                <a:latin typeface="Calibri"/>
                <a:ea typeface="Calibri"/>
                <a:cs typeface="Calibri"/>
                <a:sym typeface="Calibri"/>
              </a:rPr>
              <a:t>Financial Reporting Special Notes:</a:t>
            </a:r>
            <a:endParaRPr sz="4600">
              <a:solidFill>
                <a:schemeClr val="lt1"/>
              </a:solidFill>
              <a:latin typeface="Calibri"/>
              <a:ea typeface="Calibri"/>
              <a:cs typeface="Calibri"/>
              <a:sym typeface="Calibri"/>
            </a:endParaRPr>
          </a:p>
        </p:txBody>
      </p:sp>
      <p:sp>
        <p:nvSpPr>
          <p:cNvPr id="408" name="Google Shape;408;p53"/>
          <p:cNvSpPr txBox="1">
            <a:spLocks noGrp="1"/>
          </p:cNvSpPr>
          <p:nvPr>
            <p:ph idx="1"/>
          </p:nvPr>
        </p:nvSpPr>
        <p:spPr>
          <a:xfrm>
            <a:off x="599119" y="1174283"/>
            <a:ext cx="10674291" cy="509544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411" name="Google Shape;411;p53"/>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409" name="Google Shape;409;p53"/>
          <p:cNvSpPr txBox="1"/>
          <p:nvPr/>
        </p:nvSpPr>
        <p:spPr>
          <a:xfrm>
            <a:off x="624803" y="1470751"/>
            <a:ext cx="10809300" cy="4383000"/>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00000"/>
              </a:lnSpc>
              <a:spcBef>
                <a:spcPts val="0"/>
              </a:spcBef>
              <a:spcAft>
                <a:spcPts val="0"/>
              </a:spcAft>
              <a:buClr>
                <a:srgbClr val="000000"/>
              </a:buClr>
              <a:buSzPts val="2400"/>
              <a:buFont typeface="Arial"/>
              <a:buChar char="•"/>
            </a:pPr>
            <a:endParaRPr lang="en-US" sz="24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Char char="•"/>
            </a:pPr>
            <a:r>
              <a:rPr lang="en-US" sz="2000" b="0" i="0" u="none" strike="noStrike" cap="none" dirty="0">
                <a:solidFill>
                  <a:srgbClr val="000000"/>
                </a:solidFill>
                <a:latin typeface="Calibri"/>
                <a:ea typeface="Calibri"/>
                <a:cs typeface="Calibri"/>
                <a:sym typeface="Calibri"/>
              </a:rPr>
              <a:t>Districts only needs to upload the sequential file (from the EMIS EXTRACT) in the “financial” data source in EMIS-R.  When they are ready to run a collection in the data collector, they will select the USAS SIF agent and the “financial” data source.</a:t>
            </a:r>
            <a:endParaRPr sz="20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000" b="0"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Char char="•"/>
            </a:pPr>
            <a:r>
              <a:rPr lang="en-US" sz="2000" b="0" i="0" u="none" strike="noStrike" cap="none" dirty="0">
                <a:solidFill>
                  <a:srgbClr val="000000"/>
                </a:solidFill>
                <a:latin typeface="Calibri"/>
                <a:ea typeface="Calibri"/>
                <a:cs typeface="Calibri"/>
                <a:sym typeface="Calibri"/>
              </a:rPr>
              <a:t>The “EMIS Soap Service Configuration” tells the SIF if it should pull account information from the history records or the current account file</a:t>
            </a:r>
            <a:endParaRPr sz="20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2400"/>
              <a:buFont typeface="Arial"/>
              <a:buNone/>
            </a:pPr>
            <a:endParaRPr sz="2000" b="0" i="0" u="none" strike="noStrike" cap="none" dirty="0">
              <a:solidFill>
                <a:srgbClr val="000000"/>
              </a:solidFill>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410" name="Google Shape;410;p53"/>
          <p:cNvPicPr preferRelativeResize="0"/>
          <p:nvPr/>
        </p:nvPicPr>
        <p:blipFill rotWithShape="1">
          <a:blip r:embed="rId3">
            <a:alphaModFix/>
          </a:blip>
          <a:srcRect/>
          <a:stretch/>
        </p:blipFill>
        <p:spPr>
          <a:xfrm>
            <a:off x="2999439" y="3866802"/>
            <a:ext cx="6060028" cy="18169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4"/>
          <p:cNvSpPr/>
          <p:nvPr/>
        </p:nvSpPr>
        <p:spPr>
          <a:xfrm>
            <a:off x="679506" y="406194"/>
            <a:ext cx="10674293" cy="94134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7" name="Google Shape;417;p5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GAAP EXTRACT</a:t>
            </a:r>
            <a:endParaRPr sz="4600">
              <a:solidFill>
                <a:srgbClr val="FFFFFF"/>
              </a:solidFill>
            </a:endParaRPr>
          </a:p>
        </p:txBody>
      </p:sp>
      <p:sp>
        <p:nvSpPr>
          <p:cNvPr id="418" name="Google Shape;418;p54"/>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1000"/>
              </a:spcBef>
              <a:spcAft>
                <a:spcPts val="0"/>
              </a:spcAft>
              <a:buSzPts val="1800"/>
              <a:buNone/>
            </a:pPr>
            <a:r>
              <a:rPr lang="en-US" sz="2600" cap="none"/>
              <a:t> </a:t>
            </a:r>
            <a:endParaRPr sz="2200" cap="none"/>
          </a:p>
        </p:txBody>
      </p:sp>
      <p:sp>
        <p:nvSpPr>
          <p:cNvPr id="420" name="Google Shape;420;p54"/>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419" name="Google Shape;419;p54"/>
          <p:cNvSpPr txBox="1"/>
          <p:nvPr/>
        </p:nvSpPr>
        <p:spPr>
          <a:xfrm>
            <a:off x="838200" y="1825625"/>
            <a:ext cx="10674293" cy="2436524"/>
          </a:xfrm>
          <a:prstGeom prst="rect">
            <a:avLst/>
          </a:prstGeom>
          <a:noFill/>
          <a:ln>
            <a:noFill/>
          </a:ln>
        </p:spPr>
        <p:txBody>
          <a:bodyPr spcFirstLastPara="1" wrap="square" lIns="91425" tIns="45700" rIns="91425" bIns="45700" anchor="t" anchorCtr="0">
            <a:spAutoFit/>
          </a:bodyPr>
          <a:lstStyle/>
          <a:p>
            <a:pPr marL="228600" marR="0" lvl="0" indent="-228600" algn="l" rtl="0">
              <a:lnSpc>
                <a:spcPct val="120000"/>
              </a:lnSpc>
              <a:spcBef>
                <a:spcPts val="0"/>
              </a:spcBef>
              <a:spcAft>
                <a:spcPts val="0"/>
              </a:spcAft>
              <a:buClr>
                <a:srgbClr val="000000"/>
              </a:buClr>
              <a:buSzPts val="2600"/>
              <a:buFont typeface="Arial"/>
              <a:buChar char="•"/>
            </a:pPr>
            <a:r>
              <a:rPr lang="en-US" sz="2400" b="0" i="0" u="none" strike="noStrike" cap="none" dirty="0">
                <a:solidFill>
                  <a:srgbClr val="000000"/>
                </a:solidFill>
                <a:latin typeface="Calibri"/>
                <a:ea typeface="Calibri"/>
                <a:cs typeface="Calibri"/>
                <a:sym typeface="Calibri"/>
              </a:rPr>
              <a:t>Run </a:t>
            </a:r>
            <a:r>
              <a:rPr lang="en-US" sz="2400" b="1" i="0" u="none" strike="noStrike" cap="none" dirty="0">
                <a:solidFill>
                  <a:srgbClr val="000000"/>
                </a:solidFill>
                <a:latin typeface="Calibri"/>
                <a:ea typeface="Calibri"/>
                <a:cs typeface="Calibri"/>
                <a:sym typeface="Calibri"/>
              </a:rPr>
              <a:t>GAAP from Extracts menu </a:t>
            </a:r>
            <a:r>
              <a:rPr lang="en-US" sz="2400" b="0" i="0" u="none" strike="noStrike" cap="none" dirty="0">
                <a:solidFill>
                  <a:srgbClr val="000000"/>
                </a:solidFill>
                <a:latin typeface="Calibri"/>
                <a:ea typeface="Calibri"/>
                <a:cs typeface="Calibri"/>
                <a:sym typeface="Calibri"/>
              </a:rPr>
              <a:t>to create necessary file for GAAP reporting</a:t>
            </a:r>
            <a:endParaRPr sz="2400" b="0" i="0" u="none" strike="noStrike" cap="none" dirty="0">
              <a:solidFill>
                <a:srgbClr val="000000"/>
              </a:solidFill>
              <a:latin typeface="Arial"/>
              <a:ea typeface="Arial"/>
              <a:cs typeface="Arial"/>
              <a:sym typeface="Arial"/>
            </a:endParaRPr>
          </a:p>
          <a:p>
            <a:pPr marL="685800" marR="0" lvl="1" indent="-228600" algn="l" rtl="0">
              <a:lnSpc>
                <a:spcPct val="120000"/>
              </a:lnSpc>
              <a:spcBef>
                <a:spcPts val="500"/>
              </a:spcBef>
              <a:spcAft>
                <a:spcPts val="0"/>
              </a:spcAft>
              <a:buClr>
                <a:srgbClr val="000000"/>
              </a:buClr>
              <a:buSzPts val="2600"/>
              <a:buFont typeface="Arial"/>
              <a:buChar char="•"/>
            </a:pPr>
            <a:r>
              <a:rPr lang="en-US" sz="2400" b="0" i="0" u="none" strike="noStrike" cap="none" dirty="0">
                <a:solidFill>
                  <a:srgbClr val="000000"/>
                </a:solidFill>
                <a:latin typeface="Calibri"/>
                <a:ea typeface="Calibri"/>
                <a:cs typeface="Calibri"/>
                <a:sym typeface="Calibri"/>
              </a:rPr>
              <a:t>Select the Fiscal Year and click on ‘submit’ to generate the GAAPEXPORT.TXT file</a:t>
            </a:r>
            <a:endParaRPr sz="2400" b="0" i="0" u="none" strike="noStrike" cap="none" dirty="0">
              <a:solidFill>
                <a:srgbClr val="000000"/>
              </a:solidFill>
              <a:latin typeface="Arial"/>
              <a:ea typeface="Arial"/>
              <a:cs typeface="Arial"/>
              <a:sym typeface="Arial"/>
            </a:endParaRPr>
          </a:p>
          <a:p>
            <a:pPr marL="685800" marR="0" lvl="1" indent="-228600" algn="l" rtl="0">
              <a:lnSpc>
                <a:spcPct val="120000"/>
              </a:lnSpc>
              <a:spcBef>
                <a:spcPts val="500"/>
              </a:spcBef>
              <a:spcAft>
                <a:spcPts val="0"/>
              </a:spcAft>
              <a:buClr>
                <a:srgbClr val="000000"/>
              </a:buClr>
              <a:buSzPts val="2600"/>
              <a:buFont typeface="Arial"/>
              <a:buChar char="•"/>
            </a:pPr>
            <a:r>
              <a:rPr lang="en-US" sz="2400" b="0" i="0" u="none" strike="noStrike" cap="none" dirty="0">
                <a:solidFill>
                  <a:srgbClr val="000000"/>
                </a:solidFill>
                <a:latin typeface="Calibri"/>
                <a:ea typeface="Calibri"/>
                <a:cs typeface="Calibri"/>
                <a:sym typeface="Calibri"/>
              </a:rPr>
              <a:t>Attach file in an email to person(s) responsible for uploading the file into WEBGAAP.</a:t>
            </a:r>
            <a:endParaRPr sz="2400" b="0" i="0" u="none" strike="noStrike" cap="none" dirty="0">
              <a:solidFill>
                <a:srgbClr val="000000"/>
              </a:solidFill>
              <a:latin typeface="Arial"/>
              <a:ea typeface="Arial"/>
              <a:cs typeface="Arial"/>
              <a:sym typeface="Arial"/>
            </a:endParaRPr>
          </a:p>
        </p:txBody>
      </p:sp>
      <p:pic>
        <p:nvPicPr>
          <p:cNvPr id="421" name="Google Shape;421;p54"/>
          <p:cNvPicPr preferRelativeResize="0"/>
          <p:nvPr/>
        </p:nvPicPr>
        <p:blipFill>
          <a:blip r:embed="rId3">
            <a:alphaModFix/>
          </a:blip>
          <a:stretch>
            <a:fillRect/>
          </a:stretch>
        </p:blipFill>
        <p:spPr>
          <a:xfrm>
            <a:off x="2444775" y="4414800"/>
            <a:ext cx="7143750" cy="1600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p:nvPr/>
        </p:nvSpPr>
        <p:spPr>
          <a:xfrm>
            <a:off x="873503" y="424070"/>
            <a:ext cx="10480297" cy="99145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7" name="Google Shape;427;p5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Web-GAAP</a:t>
            </a:r>
            <a:endParaRPr sz="4600">
              <a:solidFill>
                <a:srgbClr val="FFFFFF"/>
              </a:solidFill>
            </a:endParaRPr>
          </a:p>
        </p:txBody>
      </p:sp>
      <p:sp>
        <p:nvSpPr>
          <p:cNvPr id="428" name="Google Shape;428;p55"/>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914400" lvl="1" indent="-457200" algn="l" rtl="0">
              <a:lnSpc>
                <a:spcPct val="150000"/>
              </a:lnSpc>
              <a:spcBef>
                <a:spcPts val="0"/>
              </a:spcBef>
              <a:spcAft>
                <a:spcPts val="0"/>
              </a:spcAft>
              <a:buSzPts val="2000"/>
              <a:buNone/>
            </a:pPr>
            <a:r>
              <a:rPr lang="en-US" sz="2200" b="1" i="0" u="none" cap="none">
                <a:solidFill>
                  <a:schemeClr val="dk1"/>
                </a:solidFill>
                <a:latin typeface="Calibri"/>
                <a:ea typeface="Calibri"/>
                <a:cs typeface="Calibri"/>
                <a:sym typeface="Calibri"/>
              </a:rPr>
              <a:t> </a:t>
            </a:r>
            <a:endParaRPr/>
          </a:p>
        </p:txBody>
      </p:sp>
      <p:sp>
        <p:nvSpPr>
          <p:cNvPr id="429" name="Google Shape;429;p55"/>
          <p:cNvSpPr txBox="1">
            <a:spLocks noGrp="1"/>
          </p:cNvSpPr>
          <p:nvPr>
            <p:ph type="body" sz="quarter" idx="3"/>
          </p:nvPr>
        </p:nvSpPr>
        <p:spPr>
          <a:xfrm>
            <a:off x="1417225" y="1681175"/>
            <a:ext cx="6617100" cy="4646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2000"/>
              <a:buNone/>
            </a:pPr>
            <a:r>
              <a:rPr lang="en-US" sz="2200" b="1" i="0" u="none">
                <a:solidFill>
                  <a:schemeClr val="dk1"/>
                </a:solidFill>
                <a:latin typeface="Calibri"/>
                <a:ea typeface="Calibri"/>
                <a:cs typeface="Calibri"/>
                <a:sym typeface="Calibri"/>
              </a:rPr>
              <a:t>	Web-GAAP </a:t>
            </a:r>
            <a:r>
              <a:rPr lang="en-US" sz="2200" b="1"/>
              <a:t>Link</a:t>
            </a:r>
            <a:endParaRPr sz="2200" b="1">
              <a:solidFill>
                <a:schemeClr val="dk1"/>
              </a:solidFill>
              <a:latin typeface="Calibri"/>
              <a:ea typeface="Calibri"/>
              <a:cs typeface="Calibri"/>
              <a:sym typeface="Calibri"/>
            </a:endParaRPr>
          </a:p>
          <a:p>
            <a:pPr marL="0" lvl="1" indent="0" algn="l" rtl="0">
              <a:lnSpc>
                <a:spcPct val="120000"/>
              </a:lnSpc>
              <a:spcBef>
                <a:spcPts val="500"/>
              </a:spcBef>
              <a:spcAft>
                <a:spcPts val="0"/>
              </a:spcAft>
              <a:buSzPts val="1400"/>
              <a:buNone/>
            </a:pPr>
            <a:r>
              <a:rPr lang="en-US" sz="1800" b="1">
                <a:solidFill>
                  <a:srgbClr val="002060"/>
                </a:solidFill>
              </a:rPr>
              <a:t>https://webgaap.ohioauditor.gov/webgaap/</a:t>
            </a:r>
            <a:endParaRPr sz="1800" b="1">
              <a:solidFill>
                <a:srgbClr val="002060"/>
              </a:solidFill>
              <a:latin typeface="Calibri"/>
              <a:ea typeface="Calibri"/>
              <a:cs typeface="Calibri"/>
              <a:sym typeface="Calibri"/>
            </a:endParaRPr>
          </a:p>
          <a:p>
            <a:pPr marL="0" lvl="1" indent="0" algn="l" rtl="0">
              <a:lnSpc>
                <a:spcPct val="120000"/>
              </a:lnSpc>
              <a:spcBef>
                <a:spcPts val="500"/>
              </a:spcBef>
              <a:spcAft>
                <a:spcPts val="0"/>
              </a:spcAft>
              <a:buSzPts val="1600"/>
              <a:buNone/>
            </a:pPr>
            <a:endParaRPr sz="2200" b="1" i="0" u="none">
              <a:solidFill>
                <a:schemeClr val="dk1"/>
              </a:solidFill>
              <a:latin typeface="Calibri"/>
              <a:ea typeface="Calibri"/>
              <a:cs typeface="Calibri"/>
              <a:sym typeface="Calibri"/>
            </a:endParaRPr>
          </a:p>
          <a:p>
            <a:pPr marL="0" lvl="0" indent="0" algn="l" rtl="0">
              <a:lnSpc>
                <a:spcPct val="120000"/>
              </a:lnSpc>
              <a:spcBef>
                <a:spcPts val="1000"/>
              </a:spcBef>
              <a:spcAft>
                <a:spcPts val="0"/>
              </a:spcAft>
              <a:buClr>
                <a:schemeClr val="dk1"/>
              </a:buClr>
              <a:buSzPts val="2000"/>
              <a:buNone/>
            </a:pPr>
            <a:r>
              <a:rPr lang="en-US" sz="2200" b="1" i="0" u="none">
                <a:solidFill>
                  <a:schemeClr val="dk1"/>
                </a:solidFill>
                <a:latin typeface="Calibri"/>
                <a:ea typeface="Calibri"/>
                <a:cs typeface="Calibri"/>
                <a:sym typeface="Calibri"/>
              </a:rPr>
              <a:t>	GAAP W</a:t>
            </a:r>
            <a:r>
              <a:rPr lang="en-US" sz="2200" b="1"/>
              <a:t>iki</a:t>
            </a:r>
            <a:endParaRPr sz="2200" b="1">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800"/>
              <a:buNone/>
            </a:pPr>
            <a:r>
              <a:rPr lang="en-US" sz="1800" b="1"/>
              <a:t>https://webgaapwiki.ohioauditor.gov/</a:t>
            </a:r>
            <a:endParaRPr/>
          </a:p>
        </p:txBody>
      </p:sp>
      <p:sp>
        <p:nvSpPr>
          <p:cNvPr id="432" name="Google Shape;432;p55"/>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430" name="Google Shape;430;p5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34</a:t>
            </a:fld>
            <a:endParaRPr sz="1200" b="0" i="0" u="none" strike="noStrike" cap="none">
              <a:solidFill>
                <a:srgbClr val="888888"/>
              </a:solidFill>
              <a:latin typeface="Calibri"/>
              <a:ea typeface="Calibri"/>
              <a:cs typeface="Calibri"/>
              <a:sym typeface="Calibri"/>
            </a:endParaRPr>
          </a:p>
        </p:txBody>
      </p:sp>
      <p:pic>
        <p:nvPicPr>
          <p:cNvPr id="431" name="Google Shape;431;p55"/>
          <p:cNvPicPr preferRelativeResize="0"/>
          <p:nvPr/>
        </p:nvPicPr>
        <p:blipFill rotWithShape="1">
          <a:blip r:embed="rId3">
            <a:alphaModFix/>
          </a:blip>
          <a:srcRect t="11715" r="60624" b="40622"/>
          <a:stretch/>
        </p:blipFill>
        <p:spPr>
          <a:xfrm>
            <a:off x="6409487" y="1881119"/>
            <a:ext cx="3889565" cy="4353336"/>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p:nvPr/>
        </p:nvSpPr>
        <p:spPr>
          <a:xfrm>
            <a:off x="679506" y="406194"/>
            <a:ext cx="10674300" cy="9414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8" name="Google Shape;438;p56"/>
          <p:cNvSpPr txBox="1">
            <a:spLocks noGrp="1"/>
          </p:cNvSpPr>
          <p:nvPr>
            <p:ph type="title"/>
          </p:nvPr>
        </p:nvSpPr>
        <p:spPr>
          <a:xfrm>
            <a:off x="838200" y="365125"/>
            <a:ext cx="10515600" cy="1172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AOS USAS Manual</a:t>
            </a:r>
            <a:endParaRPr sz="4600">
              <a:solidFill>
                <a:srgbClr val="FFFFFF"/>
              </a:solidFill>
            </a:endParaRPr>
          </a:p>
        </p:txBody>
      </p:sp>
      <p:sp>
        <p:nvSpPr>
          <p:cNvPr id="439" name="Google Shape;439;p56"/>
          <p:cNvSpPr txBox="1">
            <a:spLocks noGrp="1"/>
          </p:cNvSpPr>
          <p:nvPr>
            <p:ph idx="1"/>
          </p:nvPr>
        </p:nvSpPr>
        <p:spPr>
          <a:xfrm>
            <a:off x="758850" y="1537225"/>
            <a:ext cx="10515600" cy="46491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000"/>
              </a:spcBef>
              <a:spcAft>
                <a:spcPts val="0"/>
              </a:spcAft>
              <a:buClrTx/>
              <a:buSzPts val="2000"/>
              <a:buChar char="•"/>
            </a:pPr>
            <a:r>
              <a:rPr lang="en-US" sz="2000" u="sng" dirty="0">
                <a:solidFill>
                  <a:schemeClr val="hlink"/>
                </a:solidFill>
                <a:hlinkClick r:id="rId3"/>
              </a:rPr>
              <a:t>Uniform School Accounting System User Manual</a:t>
            </a:r>
            <a:r>
              <a:rPr lang="en-US" sz="2000" dirty="0"/>
              <a:t> updated May 2025</a:t>
            </a:r>
            <a:endParaRPr sz="2000" dirty="0"/>
          </a:p>
          <a:p>
            <a:pPr marL="457200" lvl="0" indent="-355600" algn="l" rtl="0">
              <a:lnSpc>
                <a:spcPct val="150000"/>
              </a:lnSpc>
              <a:spcBef>
                <a:spcPts val="0"/>
              </a:spcBef>
              <a:spcAft>
                <a:spcPts val="0"/>
              </a:spcAft>
              <a:buClrTx/>
              <a:buSzPts val="2000"/>
              <a:buChar char="•"/>
            </a:pPr>
            <a:r>
              <a:rPr lang="en-US" sz="2000" dirty="0"/>
              <a:t>Special Cost Centers in the General Fund</a:t>
            </a:r>
            <a:endParaRPr sz="2000" dirty="0"/>
          </a:p>
          <a:p>
            <a:pPr marL="914400" lvl="1" indent="-355600" algn="l" rtl="0">
              <a:lnSpc>
                <a:spcPct val="150000"/>
              </a:lnSpc>
              <a:spcBef>
                <a:spcPts val="0"/>
              </a:spcBef>
              <a:spcAft>
                <a:spcPts val="0"/>
              </a:spcAft>
              <a:buClrTx/>
              <a:buSzPts val="2000"/>
              <a:buChar char="•"/>
            </a:pPr>
            <a:r>
              <a:rPr lang="en-US" sz="2000" u="sng" dirty="0">
                <a:solidFill>
                  <a:schemeClr val="hlink"/>
                </a:solidFill>
                <a:hlinkClick r:id="rId4"/>
              </a:rPr>
              <a:t>Mass Load</a:t>
            </a:r>
            <a:r>
              <a:rPr lang="en-US" sz="2000" dirty="0"/>
              <a:t> can be used to add expenditure and revenue accounts.</a:t>
            </a:r>
            <a:endParaRPr sz="2000" dirty="0"/>
          </a:p>
          <a:p>
            <a:pPr marL="457200" lvl="0" indent="-355600" algn="l" rtl="0">
              <a:lnSpc>
                <a:spcPct val="150000"/>
              </a:lnSpc>
              <a:spcBef>
                <a:spcPts val="0"/>
              </a:spcBef>
              <a:spcAft>
                <a:spcPts val="0"/>
              </a:spcAft>
              <a:buClrTx/>
              <a:buSzPts val="2000"/>
              <a:buChar char="•"/>
            </a:pPr>
            <a:r>
              <a:rPr lang="en-US" sz="2000" dirty="0"/>
              <a:t>Funds</a:t>
            </a:r>
            <a:endParaRPr sz="2000" dirty="0"/>
          </a:p>
          <a:p>
            <a:pPr marL="914400" lvl="1" indent="-355600" algn="l" rtl="0">
              <a:lnSpc>
                <a:spcPct val="150000"/>
              </a:lnSpc>
              <a:spcBef>
                <a:spcPts val="0"/>
              </a:spcBef>
              <a:spcAft>
                <a:spcPts val="0"/>
              </a:spcAft>
              <a:buClrTx/>
              <a:buSzPts val="2000"/>
              <a:buChar char="•"/>
            </a:pPr>
            <a:r>
              <a:rPr lang="en-US" sz="2000" u="sng" dirty="0">
                <a:solidFill>
                  <a:schemeClr val="hlink"/>
                </a:solidFill>
                <a:hlinkClick r:id="rId5"/>
              </a:rPr>
              <a:t>Mass Change</a:t>
            </a:r>
            <a:r>
              <a:rPr lang="en-US" sz="2000" dirty="0"/>
              <a:t> to inactivate all accounts associated with inactive cash accounts</a:t>
            </a:r>
            <a:endParaRPr sz="2000" dirty="0"/>
          </a:p>
          <a:p>
            <a:pPr marL="914400" lvl="1" indent="-355600" algn="l" rtl="0">
              <a:lnSpc>
                <a:spcPct val="150000"/>
              </a:lnSpc>
              <a:spcBef>
                <a:spcPts val="0"/>
              </a:spcBef>
              <a:spcAft>
                <a:spcPts val="0"/>
              </a:spcAft>
              <a:buClrTx/>
              <a:buSzPts val="2000"/>
              <a:buChar char="•"/>
            </a:pPr>
            <a:r>
              <a:rPr lang="en-US" sz="2000" u="sng" dirty="0">
                <a:solidFill>
                  <a:schemeClr val="hlink"/>
                </a:solidFill>
                <a:hlinkClick r:id="rId6"/>
              </a:rPr>
              <a:t>Distribution/Error Corrections</a:t>
            </a:r>
            <a:r>
              <a:rPr lang="en-US" sz="2000" dirty="0"/>
              <a:t> to re-assign expenditures originally charged to a different account.</a:t>
            </a:r>
            <a:endParaRPr sz="2000" dirty="0"/>
          </a:p>
          <a:p>
            <a:pPr marL="914400" lvl="1" indent="-355600" algn="l" rtl="0">
              <a:lnSpc>
                <a:spcPct val="150000"/>
              </a:lnSpc>
              <a:spcBef>
                <a:spcPts val="0"/>
              </a:spcBef>
              <a:spcAft>
                <a:spcPts val="0"/>
              </a:spcAft>
              <a:buClrTx/>
              <a:buSzPts val="2000"/>
              <a:buChar char="•"/>
            </a:pPr>
            <a:r>
              <a:rPr lang="en-US" sz="2000" dirty="0"/>
              <a:t>Fund Change only when moving an entire fund to a new one that doesn’t exist.</a:t>
            </a:r>
            <a:endParaRPr sz="2000" dirty="0"/>
          </a:p>
          <a:p>
            <a:pPr marL="1371600" lvl="2" indent="-355600" algn="l" rtl="0">
              <a:lnSpc>
                <a:spcPct val="150000"/>
              </a:lnSpc>
              <a:spcBef>
                <a:spcPts val="0"/>
              </a:spcBef>
              <a:spcAft>
                <a:spcPts val="0"/>
              </a:spcAft>
              <a:buClrTx/>
              <a:buSzPts val="2000"/>
              <a:buChar char="•"/>
            </a:pPr>
            <a:r>
              <a:rPr lang="en-US" dirty="0"/>
              <a:t>To be released before end of calendar year 2025</a:t>
            </a:r>
            <a:endParaRPr dirty="0"/>
          </a:p>
          <a:p>
            <a:pPr marL="457200" lvl="0" indent="-355600" algn="l" rtl="0">
              <a:lnSpc>
                <a:spcPct val="150000"/>
              </a:lnSpc>
              <a:spcBef>
                <a:spcPts val="0"/>
              </a:spcBef>
              <a:spcAft>
                <a:spcPts val="0"/>
              </a:spcAft>
              <a:buClrTx/>
              <a:buSzPts val="2000"/>
              <a:buChar char="•"/>
            </a:pPr>
            <a:r>
              <a:rPr lang="en-US" sz="2000" dirty="0"/>
              <a:t>Changes to valid account codes will be updated near start of FY26</a:t>
            </a:r>
            <a:endParaRPr sz="2200" dirty="0"/>
          </a:p>
        </p:txBody>
      </p:sp>
      <p:sp>
        <p:nvSpPr>
          <p:cNvPr id="440" name="Google Shape;440;p56"/>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7"/>
          <p:cNvSpPr/>
          <p:nvPr/>
        </p:nvSpPr>
        <p:spPr>
          <a:xfrm>
            <a:off x="869868" y="440136"/>
            <a:ext cx="10587361" cy="103632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27"/>
          <p:cNvSpPr txBox="1">
            <a:spLocks noGrp="1"/>
          </p:cNvSpPr>
          <p:nvPr>
            <p:ph type="title"/>
          </p:nvPr>
        </p:nvSpPr>
        <p:spPr>
          <a:xfrm>
            <a:off x="838200" y="404566"/>
            <a:ext cx="10515600" cy="110746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Questions</a:t>
            </a:r>
            <a:endParaRPr sz="4600" dirty="0">
              <a:solidFill>
                <a:srgbClr val="FFFFFF"/>
              </a:solidFill>
            </a:endParaRPr>
          </a:p>
        </p:txBody>
      </p:sp>
      <p:sp>
        <p:nvSpPr>
          <p:cNvPr id="176" name="Google Shape;176;p27"/>
          <p:cNvSpPr txBox="1">
            <a:spLocks noGrp="1"/>
          </p:cNvSpPr>
          <p:nvPr>
            <p:ph idx="1"/>
          </p:nvPr>
        </p:nvSpPr>
        <p:spPr>
          <a:xfrm>
            <a:off x="838200" y="1476462"/>
            <a:ext cx="10515600" cy="4793313"/>
          </a:xfrm>
          <a:prstGeom prst="rect">
            <a:avLst/>
          </a:prstGeom>
          <a:noFill/>
          <a:ln>
            <a:noFill/>
          </a:ln>
        </p:spPr>
        <p:txBody>
          <a:bodyPr spcFirstLastPara="1" wrap="square" lIns="91425" tIns="45700" rIns="91425" bIns="45700" anchor="t" anchorCtr="0">
            <a:noAutofit/>
          </a:bodyPr>
          <a:lstStyle/>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177" name="Google Shape;177;p27"/>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
        <p:nvSpPr>
          <p:cNvPr id="7" name="TextBox 6">
            <a:extLst>
              <a:ext uri="{FF2B5EF4-FFF2-40B4-BE49-F238E27FC236}">
                <a16:creationId xmlns:a16="http://schemas.microsoft.com/office/drawing/2014/main" id="{75DD3C1D-E333-47A2-B22F-5EB1D7031B9D}"/>
              </a:ext>
            </a:extLst>
          </p:cNvPr>
          <p:cNvSpPr txBox="1"/>
          <p:nvPr/>
        </p:nvSpPr>
        <p:spPr>
          <a:xfrm>
            <a:off x="838199" y="1947789"/>
            <a:ext cx="10587361" cy="3600986"/>
          </a:xfrm>
          <a:prstGeom prst="rect">
            <a:avLst/>
          </a:prstGeom>
          <a:noFill/>
        </p:spPr>
        <p:txBody>
          <a:bodyPr wrap="square">
            <a:spAutoFit/>
          </a:bodyPr>
          <a:lstStyle/>
          <a:p>
            <a:pPr marL="0" lvl="0" indent="0" algn="ctr" rtl="0">
              <a:lnSpc>
                <a:spcPct val="100000"/>
              </a:lnSpc>
              <a:spcBef>
                <a:spcPts val="0"/>
              </a:spcBef>
              <a:spcAft>
                <a:spcPts val="0"/>
              </a:spcAft>
              <a:buNone/>
            </a:pPr>
            <a:r>
              <a:rPr lang="en-US" sz="2800" b="1" dirty="0">
                <a:solidFill>
                  <a:srgbClr val="4AA69D"/>
                </a:solidFill>
                <a:highlight>
                  <a:srgbClr val="FFFFFF"/>
                </a:highlight>
                <a:latin typeface="+mj-lt"/>
              </a:rPr>
              <a:t>Upcoming Trainings</a:t>
            </a:r>
          </a:p>
          <a:p>
            <a:pPr>
              <a:lnSpc>
                <a:spcPct val="100000"/>
              </a:lnSpc>
              <a:spcBef>
                <a:spcPts val="0"/>
              </a:spcBef>
              <a:spcAft>
                <a:spcPts val="0"/>
              </a:spcAft>
              <a:buClrTx/>
              <a:buFont typeface="Arial" panose="020B0604020202020204" pitchFamily="34" charset="0"/>
              <a:buChar char="•"/>
            </a:pPr>
            <a:r>
              <a:rPr lang="en-US" dirty="0">
                <a:solidFill>
                  <a:srgbClr val="4AA69D"/>
                </a:solidFill>
                <a:highlight>
                  <a:srgbClr val="FFFFFF"/>
                </a:highlight>
              </a:rPr>
              <a:t>Thursday, June 26, 2025</a:t>
            </a:r>
          </a:p>
          <a:p>
            <a:pPr lvl="2">
              <a:lnSpc>
                <a:spcPct val="100000"/>
              </a:lnSpc>
              <a:spcBef>
                <a:spcPts val="0"/>
              </a:spcBef>
              <a:spcAft>
                <a:spcPts val="0"/>
              </a:spcAft>
              <a:buClrTx/>
              <a:buFont typeface="Arial" panose="020B0604020202020204" pitchFamily="34" charset="0"/>
              <a:buChar char="•"/>
            </a:pPr>
            <a:r>
              <a:rPr lang="en-US" dirty="0">
                <a:solidFill>
                  <a:schemeClr val="accent4"/>
                </a:solidFill>
                <a:highlight>
                  <a:srgbClr val="FFFFFF"/>
                </a:highlight>
              </a:rPr>
              <a:t>Budgeting and Certification </a:t>
            </a:r>
            <a:r>
              <a:rPr lang="en-US" dirty="0" err="1">
                <a:solidFill>
                  <a:schemeClr val="accent4"/>
                </a:solidFill>
                <a:highlight>
                  <a:srgbClr val="FFFFFF"/>
                </a:highlight>
              </a:rPr>
              <a:t>Worksession</a:t>
            </a:r>
            <a:endParaRPr lang="en-US" dirty="0">
              <a:solidFill>
                <a:schemeClr val="accent4"/>
              </a:solidFill>
              <a:highlight>
                <a:srgbClr val="FFFFFF"/>
              </a:highlight>
            </a:endParaRPr>
          </a:p>
          <a:p>
            <a:pPr>
              <a:lnSpc>
                <a:spcPct val="100000"/>
              </a:lnSpc>
              <a:spcBef>
                <a:spcPts val="0"/>
              </a:spcBef>
              <a:spcAft>
                <a:spcPts val="0"/>
              </a:spcAft>
              <a:buClrTx/>
              <a:buFont typeface="Arial" panose="020B0604020202020204" pitchFamily="34" charset="0"/>
              <a:buChar char="•"/>
            </a:pPr>
            <a:r>
              <a:rPr lang="en-US" dirty="0">
                <a:solidFill>
                  <a:srgbClr val="4AA69D"/>
                </a:solidFill>
                <a:highlight>
                  <a:srgbClr val="FFFFFF"/>
                </a:highlight>
              </a:rPr>
              <a:t>Wednesday, July 9, 2025</a:t>
            </a:r>
          </a:p>
          <a:p>
            <a:pPr lvl="2">
              <a:lnSpc>
                <a:spcPct val="100000"/>
              </a:lnSpc>
              <a:spcBef>
                <a:spcPts val="0"/>
              </a:spcBef>
              <a:spcAft>
                <a:spcPts val="0"/>
              </a:spcAft>
              <a:buClrTx/>
              <a:buFont typeface="Arial" panose="020B0604020202020204" pitchFamily="34" charset="0"/>
              <a:buChar char="•"/>
            </a:pPr>
            <a:r>
              <a:rPr lang="en-US" dirty="0">
                <a:solidFill>
                  <a:schemeClr val="accent4"/>
                </a:solidFill>
                <a:highlight>
                  <a:srgbClr val="FFFFFF"/>
                </a:highlight>
              </a:rPr>
              <a:t>Fiscal Staff Final L EMIS Training and </a:t>
            </a:r>
            <a:r>
              <a:rPr lang="en-US" dirty="0" err="1">
                <a:solidFill>
                  <a:schemeClr val="accent4"/>
                </a:solidFill>
                <a:highlight>
                  <a:srgbClr val="FFFFFF"/>
                </a:highlight>
              </a:rPr>
              <a:t>Worksession</a:t>
            </a:r>
            <a:endParaRPr lang="en-US" dirty="0">
              <a:solidFill>
                <a:schemeClr val="accent4"/>
              </a:solidFill>
              <a:highlight>
                <a:srgbClr val="FFFFFF"/>
              </a:highlight>
            </a:endParaRPr>
          </a:p>
          <a:p>
            <a:pPr>
              <a:lnSpc>
                <a:spcPct val="100000"/>
              </a:lnSpc>
              <a:spcBef>
                <a:spcPts val="0"/>
              </a:spcBef>
              <a:spcAft>
                <a:spcPts val="0"/>
              </a:spcAft>
              <a:buClrTx/>
              <a:buFont typeface="Arial" panose="020B0604020202020204" pitchFamily="34" charset="0"/>
              <a:buChar char="•"/>
            </a:pPr>
            <a:r>
              <a:rPr lang="en-US" dirty="0">
                <a:solidFill>
                  <a:srgbClr val="4AA69D"/>
                </a:solidFill>
                <a:highlight>
                  <a:srgbClr val="FFFFFF"/>
                </a:highlight>
              </a:rPr>
              <a:t>Wednesday, July 16, 2025</a:t>
            </a:r>
          </a:p>
          <a:p>
            <a:pPr lvl="2">
              <a:lnSpc>
                <a:spcPct val="100000"/>
              </a:lnSpc>
              <a:spcBef>
                <a:spcPts val="0"/>
              </a:spcBef>
              <a:spcAft>
                <a:spcPts val="0"/>
              </a:spcAft>
              <a:buClrTx/>
              <a:buFont typeface="Arial" panose="020B0604020202020204" pitchFamily="34" charset="0"/>
              <a:buChar char="•"/>
            </a:pPr>
            <a:r>
              <a:rPr lang="en-US" dirty="0">
                <a:solidFill>
                  <a:schemeClr val="accent4"/>
                </a:solidFill>
                <a:highlight>
                  <a:srgbClr val="FFFFFF"/>
                </a:highlight>
              </a:rPr>
              <a:t>Dual Fiscal/EMIS Staff Final L EMIS </a:t>
            </a:r>
            <a:r>
              <a:rPr lang="en-US" dirty="0" err="1">
                <a:solidFill>
                  <a:schemeClr val="accent4"/>
                </a:solidFill>
                <a:highlight>
                  <a:srgbClr val="FFFFFF"/>
                </a:highlight>
              </a:rPr>
              <a:t>Worksession</a:t>
            </a:r>
            <a:endParaRPr lang="en-US" dirty="0">
              <a:solidFill>
                <a:schemeClr val="accent4"/>
              </a:solidFill>
              <a:highlight>
                <a:srgbClr val="FFFFFF"/>
              </a:highlight>
            </a:endParaRPr>
          </a:p>
          <a:p>
            <a:pPr>
              <a:lnSpc>
                <a:spcPct val="100000"/>
              </a:lnSpc>
              <a:spcBef>
                <a:spcPts val="0"/>
              </a:spcBef>
              <a:spcAft>
                <a:spcPts val="0"/>
              </a:spcAft>
              <a:buClrTx/>
              <a:buFont typeface="Arial" panose="020B0604020202020204" pitchFamily="34" charset="0"/>
              <a:buChar char="•"/>
            </a:pPr>
            <a:r>
              <a:rPr lang="en-US" dirty="0">
                <a:solidFill>
                  <a:srgbClr val="4AA69D"/>
                </a:solidFill>
                <a:highlight>
                  <a:srgbClr val="FFFFFF"/>
                </a:highlight>
              </a:rPr>
              <a:t>Wednesday, July 30, 2025</a:t>
            </a:r>
          </a:p>
          <a:p>
            <a:pPr lvl="2">
              <a:lnSpc>
                <a:spcPct val="100000"/>
              </a:lnSpc>
              <a:spcBef>
                <a:spcPts val="0"/>
              </a:spcBef>
              <a:spcAft>
                <a:spcPts val="0"/>
              </a:spcAft>
              <a:buClrTx/>
              <a:buFont typeface="Arial" panose="020B0604020202020204" pitchFamily="34" charset="0"/>
              <a:buChar char="•"/>
            </a:pPr>
            <a:r>
              <a:rPr lang="en-US" dirty="0">
                <a:solidFill>
                  <a:schemeClr val="accent4"/>
                </a:solidFill>
                <a:highlight>
                  <a:srgbClr val="FFFFFF"/>
                </a:highlight>
              </a:rPr>
              <a:t>Dual Fiscal/EMIS Staff Final L EMIS </a:t>
            </a:r>
            <a:r>
              <a:rPr lang="en-US" dirty="0" err="1">
                <a:solidFill>
                  <a:schemeClr val="accent4"/>
                </a:solidFill>
                <a:highlight>
                  <a:srgbClr val="FFFFFF"/>
                </a:highlight>
              </a:rPr>
              <a:t>Worksession</a:t>
            </a:r>
            <a:endParaRPr lang="en-US" dirty="0">
              <a:solidFill>
                <a:schemeClr val="accent4"/>
              </a:solidFill>
              <a:highlight>
                <a:srgbClr val="FFFFFF"/>
              </a:highlight>
            </a:endParaRPr>
          </a:p>
          <a:p>
            <a:pPr lvl="2">
              <a:lnSpc>
                <a:spcPct val="100000"/>
              </a:lnSpc>
              <a:spcBef>
                <a:spcPts val="0"/>
              </a:spcBef>
              <a:spcAft>
                <a:spcPts val="0"/>
              </a:spcAft>
              <a:buClrTx/>
              <a:buFont typeface="Arial" panose="020B0604020202020204" pitchFamily="34" charset="0"/>
              <a:buChar char="•"/>
            </a:pPr>
            <a:endParaRPr lang="en-US" dirty="0">
              <a:highlight>
                <a:srgbClr val="FFFFFF"/>
              </a:highlight>
            </a:endParaRPr>
          </a:p>
          <a:p>
            <a:pPr lvl="2">
              <a:lnSpc>
                <a:spcPct val="100000"/>
              </a:lnSpc>
              <a:spcBef>
                <a:spcPts val="0"/>
              </a:spcBef>
              <a:spcAft>
                <a:spcPts val="0"/>
              </a:spcAft>
              <a:buClrTx/>
              <a:buFont typeface="Arial" panose="020B0604020202020204" pitchFamily="34" charset="0"/>
              <a:buChar char="•"/>
            </a:pPr>
            <a:endParaRPr lang="en-US" dirty="0">
              <a:highlight>
                <a:srgbClr val="FFFFFF"/>
              </a:highlight>
            </a:endParaRPr>
          </a:p>
          <a:p>
            <a:pPr marL="384048" lvl="2" indent="0" algn="ctr">
              <a:lnSpc>
                <a:spcPct val="100000"/>
              </a:lnSpc>
              <a:spcBef>
                <a:spcPts val="0"/>
              </a:spcBef>
              <a:spcAft>
                <a:spcPts val="0"/>
              </a:spcAft>
              <a:buClrTx/>
              <a:buNone/>
            </a:pPr>
            <a:r>
              <a:rPr lang="en-US" sz="2000" dirty="0">
                <a:solidFill>
                  <a:schemeClr val="accent4"/>
                </a:solidFill>
                <a:highlight>
                  <a:srgbClr val="FFFFFF"/>
                </a:highlight>
              </a:rPr>
              <a:t>Fiscal Work Sessions every Thursday through the end of July</a:t>
            </a:r>
          </a:p>
        </p:txBody>
      </p:sp>
      <p:pic>
        <p:nvPicPr>
          <p:cNvPr id="6" name="Picture 5">
            <a:extLst>
              <a:ext uri="{FF2B5EF4-FFF2-40B4-BE49-F238E27FC236}">
                <a16:creationId xmlns:a16="http://schemas.microsoft.com/office/drawing/2014/main" id="{F2ADBEBB-365E-46FF-8004-A3EEC82983D9}"/>
              </a:ext>
            </a:extLst>
          </p:cNvPr>
          <p:cNvPicPr>
            <a:picLocks noChangeAspect="1"/>
          </p:cNvPicPr>
          <p:nvPr/>
        </p:nvPicPr>
        <p:blipFill>
          <a:blip r:embed="rId3"/>
          <a:stretch>
            <a:fillRect/>
          </a:stretch>
        </p:blipFill>
        <p:spPr>
          <a:xfrm>
            <a:off x="7255288" y="2401703"/>
            <a:ext cx="3352381" cy="2819048"/>
          </a:xfrm>
          <a:prstGeom prst="rect">
            <a:avLst/>
          </a:prstGeom>
        </p:spPr>
      </p:pic>
    </p:spTree>
    <p:extLst>
      <p:ext uri="{BB962C8B-B14F-4D97-AF65-F5344CB8AC3E}">
        <p14:creationId xmlns:p14="http://schemas.microsoft.com/office/powerpoint/2010/main" val="3149879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p:nvPr/>
        </p:nvSpPr>
        <p:spPr>
          <a:xfrm>
            <a:off x="838200" y="212623"/>
            <a:ext cx="10515600" cy="131027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9"/>
          <p:cNvSpPr txBox="1">
            <a:spLocks noGrp="1"/>
          </p:cNvSpPr>
          <p:nvPr>
            <p:ph type="title"/>
          </p:nvPr>
        </p:nvSpPr>
        <p:spPr>
          <a:xfrm>
            <a:off x="838200" y="443025"/>
            <a:ext cx="10515600" cy="11461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Closing Purchase Orders</a:t>
            </a:r>
            <a:endParaRPr sz="4600" dirty="0">
              <a:solidFill>
                <a:srgbClr val="FFFFFF"/>
              </a:solidFill>
            </a:endParaRPr>
          </a:p>
        </p:txBody>
      </p:sp>
      <p:sp>
        <p:nvSpPr>
          <p:cNvPr id="192" name="Google Shape;192;p29"/>
          <p:cNvSpPr txBox="1">
            <a:spLocks noGrp="1"/>
          </p:cNvSpPr>
          <p:nvPr>
            <p:ph idx="1"/>
          </p:nvPr>
        </p:nvSpPr>
        <p:spPr>
          <a:xfrm>
            <a:off x="838200" y="1734343"/>
            <a:ext cx="10515600" cy="4680632"/>
          </a:xfrm>
          <a:prstGeom prst="rect">
            <a:avLst/>
          </a:prstGeom>
          <a:noFill/>
          <a:ln>
            <a:noFill/>
          </a:ln>
        </p:spPr>
        <p:txBody>
          <a:bodyPr spcFirstLastPara="1" wrap="square" lIns="91425" tIns="45700" rIns="91425" bIns="45700" anchor="t" anchorCtr="0">
            <a:noAutofit/>
          </a:bodyPr>
          <a:lstStyle/>
          <a:p>
            <a:pPr marL="1149350" lvl="1" indent="-285750">
              <a:lnSpc>
                <a:spcPct val="100000"/>
              </a:lnSpc>
              <a:spcBef>
                <a:spcPts val="0"/>
              </a:spcBef>
              <a:spcAft>
                <a:spcPts val="0"/>
              </a:spcAft>
              <a:buClr>
                <a:srgbClr val="000000"/>
              </a:buClr>
              <a:buSzPts val="2600"/>
              <a:buFont typeface="Arial" panose="020B0604020202020204" pitchFamily="34" charset="0"/>
              <a:buChar char="•"/>
            </a:pPr>
            <a:r>
              <a:rPr lang="en-US" dirty="0"/>
              <a:t>Open purchase orders that have never been invoiced may also be Amended</a:t>
            </a:r>
            <a:endParaRPr lang="en-US" dirty="0">
              <a:solidFill>
                <a:schemeClr val="tx1"/>
              </a:solidFill>
            </a:endParaRPr>
          </a:p>
          <a:p>
            <a:pPr marL="1149350" lvl="1" indent="-285750">
              <a:lnSpc>
                <a:spcPct val="100000"/>
              </a:lnSpc>
              <a:spcBef>
                <a:spcPts val="0"/>
              </a:spcBef>
              <a:spcAft>
                <a:spcPts val="0"/>
              </a:spcAft>
              <a:buClr>
                <a:srgbClr val="000000"/>
              </a:buClr>
              <a:buSzPts val="2600"/>
              <a:buFont typeface="Arial" panose="020B0604020202020204" pitchFamily="34" charset="0"/>
              <a:buChar char="•"/>
            </a:pPr>
            <a:r>
              <a:rPr lang="en-US" dirty="0"/>
              <a:t>Go to Core&gt;Purchase Orders&gt;Edit </a:t>
            </a:r>
          </a:p>
          <a:p>
            <a:pPr marL="1149350" lvl="1" indent="-285750">
              <a:lnSpc>
                <a:spcPct val="100000"/>
              </a:lnSpc>
              <a:spcBef>
                <a:spcPts val="0"/>
              </a:spcBef>
              <a:spcAft>
                <a:spcPts val="0"/>
              </a:spcAft>
              <a:buClr>
                <a:srgbClr val="000000"/>
              </a:buClr>
              <a:buSzPts val="2600"/>
              <a:buFont typeface="Arial" panose="020B0604020202020204" pitchFamily="34" charset="0"/>
              <a:buChar char="•"/>
            </a:pPr>
            <a:endParaRPr lang="en-US" sz="2000" dirty="0"/>
          </a:p>
          <a:p>
            <a:pPr marL="1149350" lvl="1" indent="-285750">
              <a:lnSpc>
                <a:spcPct val="100000"/>
              </a:lnSpc>
              <a:spcBef>
                <a:spcPts val="0"/>
              </a:spcBef>
              <a:spcAft>
                <a:spcPts val="0"/>
              </a:spcAft>
              <a:buClr>
                <a:srgbClr val="000000"/>
              </a:buClr>
              <a:buSzPts val="2600"/>
              <a:buFont typeface="Arial" panose="020B0604020202020204" pitchFamily="34" charset="0"/>
              <a:buChar char="•"/>
            </a:pPr>
            <a:endParaRPr lang="en-US" sz="2000" dirty="0"/>
          </a:p>
          <a:p>
            <a:pPr marL="1149350" lvl="1" indent="-285750">
              <a:lnSpc>
                <a:spcPct val="100000"/>
              </a:lnSpc>
              <a:spcBef>
                <a:spcPts val="0"/>
              </a:spcBef>
              <a:spcAft>
                <a:spcPts val="0"/>
              </a:spcAft>
              <a:buClr>
                <a:srgbClr val="000000"/>
              </a:buClr>
              <a:buSzPts val="2600"/>
              <a:buFont typeface="Arial" panose="020B0604020202020204" pitchFamily="34" charset="0"/>
              <a:buChar char="•"/>
            </a:pPr>
            <a:endParaRPr lang="en-US" sz="2000" dirty="0"/>
          </a:p>
          <a:p>
            <a:pPr marL="1149350" lvl="1" indent="-285750">
              <a:lnSpc>
                <a:spcPct val="100000"/>
              </a:lnSpc>
              <a:spcBef>
                <a:spcPts val="0"/>
              </a:spcBef>
              <a:spcAft>
                <a:spcPts val="0"/>
              </a:spcAft>
              <a:buClr>
                <a:srgbClr val="000000"/>
              </a:buClr>
              <a:buSzPts val="2600"/>
              <a:buFont typeface="Arial" panose="020B0604020202020204" pitchFamily="34" charset="0"/>
              <a:buChar char="•"/>
            </a:pPr>
            <a:endParaRPr lang="en-US" sz="2000" dirty="0"/>
          </a:p>
          <a:p>
            <a:pPr marL="1149350" lvl="1" indent="-285750">
              <a:lnSpc>
                <a:spcPct val="100000"/>
              </a:lnSpc>
              <a:spcBef>
                <a:spcPts val="0"/>
              </a:spcBef>
              <a:spcAft>
                <a:spcPts val="0"/>
              </a:spcAft>
              <a:buClr>
                <a:srgbClr val="000000"/>
              </a:buClr>
              <a:buSzPts val="2600"/>
              <a:buFont typeface="Arial" panose="020B0604020202020204" pitchFamily="34" charset="0"/>
              <a:buChar char="•"/>
            </a:pPr>
            <a:r>
              <a:rPr lang="en-US" dirty="0"/>
              <a:t>By Amending the PO, the user may cancel the PO line item(s) by clicking on the Cancel button and selecting a date in an Open posting period	</a:t>
            </a:r>
          </a:p>
          <a:p>
            <a:pPr marL="863600" lvl="1" indent="0">
              <a:lnSpc>
                <a:spcPct val="100000"/>
              </a:lnSpc>
              <a:spcBef>
                <a:spcPts val="0"/>
              </a:spcBef>
              <a:spcAft>
                <a:spcPts val="0"/>
              </a:spcAft>
              <a:buClr>
                <a:srgbClr val="000000"/>
              </a:buClr>
              <a:buSzPts val="2600"/>
              <a:buNone/>
            </a:pPr>
            <a:endParaRPr lang="en-US" sz="2000" dirty="0">
              <a:solidFill>
                <a:schemeClr val="tx1"/>
              </a:solidFill>
            </a:endParaRPr>
          </a:p>
          <a:p>
            <a:pPr marL="863600" lvl="1" indent="0">
              <a:lnSpc>
                <a:spcPct val="100000"/>
              </a:lnSpc>
              <a:spcBef>
                <a:spcPts val="0"/>
              </a:spcBef>
              <a:spcAft>
                <a:spcPts val="0"/>
              </a:spcAft>
              <a:buClr>
                <a:srgbClr val="000000"/>
              </a:buClr>
              <a:buSzPts val="2600"/>
              <a:buNone/>
            </a:pPr>
            <a:r>
              <a:rPr lang="en-US" sz="2000" dirty="0"/>
              <a:t> </a:t>
            </a: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193" name="Google Shape;193;p2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6" name="Picture 5">
            <a:extLst>
              <a:ext uri="{FF2B5EF4-FFF2-40B4-BE49-F238E27FC236}">
                <a16:creationId xmlns:a16="http://schemas.microsoft.com/office/drawing/2014/main" id="{C0E89A0B-98D9-4369-8368-32CB8B45820B}"/>
              </a:ext>
            </a:extLst>
          </p:cNvPr>
          <p:cNvPicPr>
            <a:picLocks noChangeAspect="1"/>
          </p:cNvPicPr>
          <p:nvPr/>
        </p:nvPicPr>
        <p:blipFill>
          <a:blip r:embed="rId3"/>
          <a:stretch>
            <a:fillRect/>
          </a:stretch>
        </p:blipFill>
        <p:spPr>
          <a:xfrm>
            <a:off x="6216838" y="2096213"/>
            <a:ext cx="3009524" cy="1142857"/>
          </a:xfrm>
          <a:prstGeom prst="rect">
            <a:avLst/>
          </a:prstGeom>
        </p:spPr>
      </p:pic>
      <p:pic>
        <p:nvPicPr>
          <p:cNvPr id="7" name="Picture 6">
            <a:extLst>
              <a:ext uri="{FF2B5EF4-FFF2-40B4-BE49-F238E27FC236}">
                <a16:creationId xmlns:a16="http://schemas.microsoft.com/office/drawing/2014/main" id="{A4E91A09-3C20-45A7-9180-A6F6FD895404}"/>
              </a:ext>
            </a:extLst>
          </p:cNvPr>
          <p:cNvPicPr>
            <a:picLocks noChangeAspect="1"/>
          </p:cNvPicPr>
          <p:nvPr/>
        </p:nvPicPr>
        <p:blipFill>
          <a:blip r:embed="rId4"/>
          <a:stretch>
            <a:fillRect/>
          </a:stretch>
        </p:blipFill>
        <p:spPr>
          <a:xfrm>
            <a:off x="1856711" y="4105653"/>
            <a:ext cx="9227849" cy="2143128"/>
          </a:xfrm>
          <a:prstGeom prst="rect">
            <a:avLst/>
          </a:prstGeom>
        </p:spPr>
      </p:pic>
    </p:spTree>
    <p:extLst>
      <p:ext uri="{BB962C8B-B14F-4D97-AF65-F5344CB8AC3E}">
        <p14:creationId xmlns:p14="http://schemas.microsoft.com/office/powerpoint/2010/main" val="384905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p:nvPr/>
        </p:nvSpPr>
        <p:spPr>
          <a:xfrm>
            <a:off x="720754" y="200000"/>
            <a:ext cx="10515600" cy="131027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9"/>
          <p:cNvSpPr txBox="1">
            <a:spLocks noGrp="1"/>
          </p:cNvSpPr>
          <p:nvPr>
            <p:ph type="title"/>
          </p:nvPr>
        </p:nvSpPr>
        <p:spPr>
          <a:xfrm>
            <a:off x="838200" y="424070"/>
            <a:ext cx="10515600" cy="11461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Closing Purchase Orders</a:t>
            </a:r>
            <a:endParaRPr sz="4600" dirty="0">
              <a:solidFill>
                <a:srgbClr val="FFFFFF"/>
              </a:solidFill>
            </a:endParaRPr>
          </a:p>
        </p:txBody>
      </p:sp>
      <p:sp>
        <p:nvSpPr>
          <p:cNvPr id="192" name="Google Shape;192;p29"/>
          <p:cNvSpPr txBox="1">
            <a:spLocks noGrp="1"/>
          </p:cNvSpPr>
          <p:nvPr>
            <p:ph idx="1"/>
          </p:nvPr>
        </p:nvSpPr>
        <p:spPr>
          <a:xfrm>
            <a:off x="838200" y="1734343"/>
            <a:ext cx="10515600" cy="4680632"/>
          </a:xfrm>
          <a:prstGeom prst="rect">
            <a:avLst/>
          </a:prstGeom>
          <a:noFill/>
          <a:ln>
            <a:noFill/>
          </a:ln>
        </p:spPr>
        <p:txBody>
          <a:bodyPr spcFirstLastPara="1" wrap="square" lIns="91425" tIns="45700" rIns="91425" bIns="45700" anchor="t" anchorCtr="0">
            <a:noAutofit/>
          </a:bodyPr>
          <a:lstStyle/>
          <a:p>
            <a:pPr marL="914400" lvl="0" indent="-342900" algn="l" rtl="0">
              <a:lnSpc>
                <a:spcPct val="100000"/>
              </a:lnSpc>
              <a:spcBef>
                <a:spcPts val="0"/>
              </a:spcBef>
              <a:spcAft>
                <a:spcPts val="0"/>
              </a:spcAft>
              <a:buClrTx/>
              <a:buFont typeface="Arial" panose="020B0604020202020204" pitchFamily="34" charset="0"/>
              <a:buChar char="•"/>
            </a:pPr>
            <a:r>
              <a:rPr lang="en-US" dirty="0"/>
              <a:t>You may also have the option to change the Status on a previously paid AP Invoice if the last partially paid invoice is dated in an open posting period, or if the posting period can be reopened per district rules</a:t>
            </a:r>
          </a:p>
          <a:p>
            <a:pPr marL="914400" indent="-342900">
              <a:lnSpc>
                <a:spcPct val="100000"/>
              </a:lnSpc>
              <a:spcBef>
                <a:spcPts val="0"/>
              </a:spcBef>
              <a:spcAft>
                <a:spcPts val="0"/>
              </a:spcAft>
              <a:buClrTx/>
              <a:buFont typeface="Arial" panose="020B0604020202020204" pitchFamily="34" charset="0"/>
              <a:buChar char="•"/>
            </a:pPr>
            <a:r>
              <a:rPr lang="en-US" dirty="0"/>
              <a:t>To do this, locate the last partially paid invoice by sorting the AP Invoice grid, viewing that invoice and clicking to update the Status from Partial to Full</a:t>
            </a:r>
            <a:endParaRPr dirty="0">
              <a:latin typeface="Calibri"/>
              <a:ea typeface="Calibri"/>
              <a:cs typeface="Calibri"/>
              <a:sym typeface="Calibri"/>
            </a:endParaRPr>
          </a:p>
        </p:txBody>
      </p:sp>
      <p:sp>
        <p:nvSpPr>
          <p:cNvPr id="193" name="Google Shape;193;p2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3" name="Picture 2">
            <a:extLst>
              <a:ext uri="{FF2B5EF4-FFF2-40B4-BE49-F238E27FC236}">
                <a16:creationId xmlns:a16="http://schemas.microsoft.com/office/drawing/2014/main" id="{31A671B8-0B49-49A5-BE9F-F2AEE1EE708B}"/>
              </a:ext>
            </a:extLst>
          </p:cNvPr>
          <p:cNvPicPr>
            <a:picLocks noChangeAspect="1"/>
          </p:cNvPicPr>
          <p:nvPr/>
        </p:nvPicPr>
        <p:blipFill>
          <a:blip r:embed="rId3"/>
          <a:stretch>
            <a:fillRect/>
          </a:stretch>
        </p:blipFill>
        <p:spPr>
          <a:xfrm>
            <a:off x="2286476" y="3429000"/>
            <a:ext cx="7619048" cy="2761905"/>
          </a:xfrm>
          <a:prstGeom prst="rect">
            <a:avLst/>
          </a:prstGeom>
        </p:spPr>
      </p:pic>
    </p:spTree>
    <p:extLst>
      <p:ext uri="{BB962C8B-B14F-4D97-AF65-F5344CB8AC3E}">
        <p14:creationId xmlns:p14="http://schemas.microsoft.com/office/powerpoint/2010/main" val="211963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p:nvPr/>
        </p:nvSpPr>
        <p:spPr>
          <a:xfrm>
            <a:off x="838200" y="205957"/>
            <a:ext cx="10515600" cy="131027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9"/>
          <p:cNvSpPr txBox="1">
            <a:spLocks noGrp="1"/>
          </p:cNvSpPr>
          <p:nvPr>
            <p:ph type="title"/>
          </p:nvPr>
        </p:nvSpPr>
        <p:spPr>
          <a:xfrm>
            <a:off x="838200" y="414865"/>
            <a:ext cx="10515600" cy="11461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Maintenance of Effort</a:t>
            </a:r>
            <a:endParaRPr sz="4600" dirty="0">
              <a:solidFill>
                <a:srgbClr val="FFFFFF"/>
              </a:solidFill>
            </a:endParaRPr>
          </a:p>
        </p:txBody>
      </p:sp>
      <p:sp>
        <p:nvSpPr>
          <p:cNvPr id="192" name="Google Shape;192;p29"/>
          <p:cNvSpPr txBox="1">
            <a:spLocks noGrp="1"/>
          </p:cNvSpPr>
          <p:nvPr>
            <p:ph idx="1"/>
          </p:nvPr>
        </p:nvSpPr>
        <p:spPr>
          <a:xfrm>
            <a:off x="838200" y="1734343"/>
            <a:ext cx="10515600" cy="4680632"/>
          </a:xfrm>
          <a:prstGeom prst="rect">
            <a:avLst/>
          </a:prstGeom>
          <a:noFill/>
          <a:ln>
            <a:noFill/>
          </a:ln>
        </p:spPr>
        <p:txBody>
          <a:bodyPr spcFirstLastPara="1" wrap="square" lIns="91425" tIns="45700" rIns="91425" bIns="45700" anchor="t" anchorCtr="0">
            <a:noAutofit/>
          </a:bodyPr>
          <a:lstStyle/>
          <a:p>
            <a:pPr marL="914400" lvl="0" indent="-342900" algn="l" rtl="0">
              <a:lnSpc>
                <a:spcPct val="100000"/>
              </a:lnSpc>
              <a:spcBef>
                <a:spcPts val="0"/>
              </a:spcBef>
              <a:spcAft>
                <a:spcPts val="0"/>
              </a:spcAft>
              <a:buSzPts val="1800"/>
              <a:buNone/>
            </a:pPr>
            <a:r>
              <a:rPr lang="en-US" sz="3200" b="1" dirty="0"/>
              <a:t>Why important ? </a:t>
            </a:r>
          </a:p>
          <a:p>
            <a:pPr marL="914400" lvl="0" indent="-342900" algn="l" rtl="0">
              <a:lnSpc>
                <a:spcPct val="100000"/>
              </a:lnSpc>
              <a:spcBef>
                <a:spcPts val="0"/>
              </a:spcBef>
              <a:spcAft>
                <a:spcPts val="0"/>
              </a:spcAft>
              <a:buClrTx/>
              <a:buFont typeface="Arial" panose="020B0604020202020204" pitchFamily="34" charset="0"/>
              <a:buChar char="•"/>
            </a:pPr>
            <a:r>
              <a:rPr lang="en-US" sz="2800" dirty="0"/>
              <a:t>Prior to funding, ODE/DEW annually compares the district’s local or state &amp; local expenditures to ensure that the district budgets &amp; expends at least the same amount of funds as the previous year</a:t>
            </a:r>
          </a:p>
          <a:p>
            <a:pPr marL="914400" lvl="0" indent="-342900" algn="l" rtl="0">
              <a:lnSpc>
                <a:spcPct val="100000"/>
              </a:lnSpc>
              <a:spcBef>
                <a:spcPts val="0"/>
              </a:spcBef>
              <a:spcAft>
                <a:spcPts val="0"/>
              </a:spcAft>
              <a:buSzPts val="1800"/>
              <a:buNone/>
            </a:pPr>
            <a:endParaRPr lang="en-US" dirty="0">
              <a:latin typeface="Calibri"/>
              <a:ea typeface="Calibri"/>
              <a:cs typeface="Calibri"/>
              <a:sym typeface="Calibri"/>
            </a:endParaRPr>
          </a:p>
          <a:p>
            <a:pPr marL="914400" lvl="0" indent="-342900" algn="l" rtl="0">
              <a:lnSpc>
                <a:spcPct val="100000"/>
              </a:lnSpc>
              <a:spcBef>
                <a:spcPts val="0"/>
              </a:spcBef>
              <a:spcAft>
                <a:spcPts val="0"/>
              </a:spcAft>
              <a:buSzPts val="1800"/>
              <a:buNone/>
            </a:pPr>
            <a:r>
              <a:rPr lang="en-US" sz="3200" b="1" dirty="0"/>
              <a:t>SSDT Budget Summary MOE Report </a:t>
            </a:r>
          </a:p>
          <a:p>
            <a:pPr marL="914400" lvl="0" indent="-342900" algn="l" rtl="0">
              <a:lnSpc>
                <a:spcPct val="100000"/>
              </a:lnSpc>
              <a:spcBef>
                <a:spcPts val="0"/>
              </a:spcBef>
              <a:spcAft>
                <a:spcPts val="0"/>
              </a:spcAft>
              <a:buClrTx/>
              <a:buFont typeface="Arial" panose="020B0604020202020204" pitchFamily="34" charset="0"/>
              <a:buChar char="•"/>
            </a:pPr>
            <a:r>
              <a:rPr lang="en-US" sz="2800" dirty="0"/>
              <a:t>You can review the expenditures </a:t>
            </a:r>
            <a:r>
              <a:rPr lang="en-US" sz="2800" i="1" u="sng" dirty="0"/>
              <a:t>prior</a:t>
            </a:r>
            <a:r>
              <a:rPr lang="en-US" sz="2800" dirty="0"/>
              <a:t> to these being reported to EMIS by running this report</a:t>
            </a:r>
          </a:p>
          <a:p>
            <a:pPr marL="914400" lvl="0" indent="-342900" algn="l" rtl="0">
              <a:lnSpc>
                <a:spcPct val="100000"/>
              </a:lnSpc>
              <a:spcBef>
                <a:spcPts val="0"/>
              </a:spcBef>
              <a:spcAft>
                <a:spcPts val="0"/>
              </a:spcAft>
              <a:buClrTx/>
              <a:buFont typeface="Arial" panose="020B0604020202020204" pitchFamily="34" charset="0"/>
              <a:buChar char="•"/>
            </a:pPr>
            <a:r>
              <a:rPr lang="en-US" sz="2800" dirty="0"/>
              <a:t>Account Filter : </a:t>
            </a:r>
            <a:r>
              <a:rPr lang="en-US" sz="2800" dirty="0" err="1"/>
              <a:t>ssdt-moe</a:t>
            </a:r>
            <a:r>
              <a:rPr lang="en-US" sz="2800" dirty="0"/>
              <a:t> </a:t>
            </a:r>
            <a:endParaRPr sz="2800" dirty="0">
              <a:latin typeface="Calibri"/>
              <a:ea typeface="Calibri"/>
              <a:cs typeface="Calibri"/>
              <a:sym typeface="Calibri"/>
            </a:endParaRPr>
          </a:p>
        </p:txBody>
      </p:sp>
      <p:sp>
        <p:nvSpPr>
          <p:cNvPr id="193" name="Google Shape;193;p2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extLst>
      <p:ext uri="{BB962C8B-B14F-4D97-AF65-F5344CB8AC3E}">
        <p14:creationId xmlns:p14="http://schemas.microsoft.com/office/powerpoint/2010/main" val="1331962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9"/>
          <p:cNvSpPr/>
          <p:nvPr/>
        </p:nvSpPr>
        <p:spPr>
          <a:xfrm>
            <a:off x="838200" y="197568"/>
            <a:ext cx="10515600" cy="1310273"/>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29"/>
          <p:cNvSpPr txBox="1">
            <a:spLocks noGrp="1"/>
          </p:cNvSpPr>
          <p:nvPr>
            <p:ph type="title"/>
          </p:nvPr>
        </p:nvSpPr>
        <p:spPr>
          <a:xfrm>
            <a:off x="838200" y="384071"/>
            <a:ext cx="10515600" cy="114617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Things you can do now</a:t>
            </a:r>
            <a:endParaRPr sz="4600" dirty="0">
              <a:solidFill>
                <a:srgbClr val="FFFFFF"/>
              </a:solidFill>
            </a:endParaRPr>
          </a:p>
        </p:txBody>
      </p:sp>
      <p:sp>
        <p:nvSpPr>
          <p:cNvPr id="192" name="Google Shape;192;p29"/>
          <p:cNvSpPr txBox="1">
            <a:spLocks noGrp="1"/>
          </p:cNvSpPr>
          <p:nvPr>
            <p:ph idx="1"/>
          </p:nvPr>
        </p:nvSpPr>
        <p:spPr>
          <a:xfrm>
            <a:off x="838200" y="1734343"/>
            <a:ext cx="10515600" cy="4680632"/>
          </a:xfrm>
          <a:prstGeom prst="rect">
            <a:avLst/>
          </a:prstGeom>
          <a:noFill/>
          <a:ln>
            <a:noFill/>
          </a:ln>
        </p:spPr>
        <p:txBody>
          <a:bodyPr spcFirstLastPara="1" wrap="square" lIns="91425" tIns="45700" rIns="91425" bIns="45700" anchor="t" anchorCtr="0">
            <a:noAutofit/>
          </a:bodyPr>
          <a:lstStyle/>
          <a:p>
            <a:pPr marL="914400" lvl="0" indent="-457200" algn="l" rtl="0">
              <a:lnSpc>
                <a:spcPct val="100000"/>
              </a:lnSpc>
              <a:spcBef>
                <a:spcPts val="0"/>
              </a:spcBef>
              <a:spcAft>
                <a:spcPts val="0"/>
              </a:spcAft>
              <a:buClrTx/>
              <a:buFont typeface="Arial" panose="020B0604020202020204" pitchFamily="34" charset="0"/>
              <a:buChar char="•"/>
            </a:pPr>
            <a:r>
              <a:rPr lang="en-US" sz="3300" b="1" dirty="0">
                <a:latin typeface="+mj-lt"/>
                <a:ea typeface="Calibri"/>
                <a:cs typeface="Calibri"/>
                <a:sym typeface="Calibri"/>
              </a:rPr>
              <a:t>Verify Data </a:t>
            </a:r>
            <a:endParaRPr dirty="0">
              <a:latin typeface="+mj-lt"/>
            </a:endParaRPr>
          </a:p>
          <a:p>
            <a:pPr marL="1828800" lvl="2" indent="-457200" algn="l" rtl="0">
              <a:lnSpc>
                <a:spcPct val="100000"/>
              </a:lnSpc>
              <a:spcBef>
                <a:spcPts val="0"/>
              </a:spcBef>
              <a:spcAft>
                <a:spcPts val="0"/>
              </a:spcAft>
              <a:buClrTx/>
              <a:buSzPct val="100000"/>
              <a:buFont typeface="Arial" panose="020B0604020202020204" pitchFamily="34" charset="0"/>
              <a:buChar char="•"/>
            </a:pPr>
            <a:r>
              <a:rPr lang="en-US" sz="2800" dirty="0">
                <a:latin typeface="+mj-lt"/>
                <a:ea typeface="Calibri"/>
                <a:cs typeface="Calibri"/>
                <a:sym typeface="Calibri"/>
              </a:rPr>
              <a:t>District &amp; Building information</a:t>
            </a:r>
            <a:endParaRPr sz="2800" dirty="0">
              <a:latin typeface="+mj-lt"/>
            </a:endParaRPr>
          </a:p>
          <a:p>
            <a:pPr marL="1828800" lvl="2" indent="-457200" algn="l" rtl="0">
              <a:lnSpc>
                <a:spcPct val="100000"/>
              </a:lnSpc>
              <a:spcBef>
                <a:spcPts val="0"/>
              </a:spcBef>
              <a:spcAft>
                <a:spcPts val="0"/>
              </a:spcAft>
              <a:buClrTx/>
              <a:buSzPct val="100000"/>
              <a:buFont typeface="Arial" panose="020B0604020202020204" pitchFamily="34" charset="0"/>
              <a:buChar char="•"/>
            </a:pPr>
            <a:r>
              <a:rPr lang="en-US" sz="2800" dirty="0">
                <a:latin typeface="+mj-lt"/>
                <a:ea typeface="Calibri"/>
                <a:cs typeface="Calibri"/>
                <a:sym typeface="Calibri"/>
              </a:rPr>
              <a:t>Accounts are valid</a:t>
            </a:r>
            <a:endParaRPr sz="2800" dirty="0">
              <a:latin typeface="+mj-lt"/>
            </a:endParaRPr>
          </a:p>
          <a:p>
            <a:pPr marL="1828800" lvl="2" indent="-457200" algn="l" rtl="0">
              <a:lnSpc>
                <a:spcPct val="100000"/>
              </a:lnSpc>
              <a:spcBef>
                <a:spcPts val="0"/>
              </a:spcBef>
              <a:spcAft>
                <a:spcPts val="0"/>
              </a:spcAft>
              <a:buClrTx/>
              <a:buSzPct val="100000"/>
              <a:buFont typeface="Arial" panose="020B0604020202020204" pitchFamily="34" charset="0"/>
              <a:buChar char="•"/>
            </a:pPr>
            <a:r>
              <a:rPr lang="en-US" sz="2800" dirty="0">
                <a:latin typeface="+mj-lt"/>
                <a:ea typeface="Calibri"/>
                <a:cs typeface="Calibri"/>
                <a:sym typeface="Calibri"/>
              </a:rPr>
              <a:t>OPUs for district </a:t>
            </a:r>
          </a:p>
          <a:p>
            <a:pPr marL="914400" lvl="0" indent="-457200" algn="l" rtl="0">
              <a:lnSpc>
                <a:spcPct val="150000"/>
              </a:lnSpc>
              <a:spcBef>
                <a:spcPts val="0"/>
              </a:spcBef>
              <a:spcAft>
                <a:spcPts val="0"/>
              </a:spcAft>
              <a:buClrTx/>
              <a:buFont typeface="Arial" panose="020B0604020202020204" pitchFamily="34" charset="0"/>
              <a:buChar char="•"/>
            </a:pPr>
            <a:r>
              <a:rPr lang="en-US" sz="3300" b="1" dirty="0">
                <a:latin typeface="+mj-lt"/>
                <a:ea typeface="Calibri"/>
                <a:cs typeface="Calibri"/>
                <a:sym typeface="Calibri"/>
              </a:rPr>
              <a:t>Prepare next year budgets &amp; revenue estimates</a:t>
            </a:r>
          </a:p>
          <a:p>
            <a:pPr marL="1922960" lvl="5" indent="-457200">
              <a:lnSpc>
                <a:spcPct val="150000"/>
              </a:lnSpc>
              <a:spcBef>
                <a:spcPts val="0"/>
              </a:spcBef>
              <a:spcAft>
                <a:spcPts val="0"/>
              </a:spcAft>
              <a:buClrTx/>
              <a:buFont typeface="Arial" panose="020B0604020202020204" pitchFamily="34" charset="0"/>
              <a:buChar char="•"/>
            </a:pPr>
            <a:r>
              <a:rPr lang="en-US" sz="2800" dirty="0">
                <a:latin typeface="+mj-lt"/>
                <a:ea typeface="Calibri"/>
                <a:cs typeface="Calibri"/>
                <a:sym typeface="Calibri"/>
              </a:rPr>
              <a:t>Training, Thursday, June 26</a:t>
            </a:r>
            <a:endParaRPr lang="en-US" sz="2800" dirty="0">
              <a:latin typeface="+mj-lt"/>
            </a:endParaRPr>
          </a:p>
          <a:p>
            <a:pPr marL="914400" lvl="0" indent="-457200" algn="l" rtl="0">
              <a:lnSpc>
                <a:spcPct val="150000"/>
              </a:lnSpc>
              <a:spcBef>
                <a:spcPts val="0"/>
              </a:spcBef>
              <a:spcAft>
                <a:spcPts val="0"/>
              </a:spcAft>
              <a:buClrTx/>
              <a:buFont typeface="Arial" panose="020B0604020202020204" pitchFamily="34" charset="0"/>
              <a:buChar char="•"/>
            </a:pPr>
            <a:r>
              <a:rPr lang="en-US" sz="3300" b="1" dirty="0">
                <a:latin typeface="+mj-lt"/>
                <a:ea typeface="Calibri"/>
                <a:cs typeface="Calibri"/>
                <a:sym typeface="Calibri"/>
              </a:rPr>
              <a:t>Prepare requisitions for next Fiscal Year</a:t>
            </a:r>
            <a:endParaRPr dirty="0">
              <a:latin typeface="+mj-lt"/>
            </a:endParaRPr>
          </a:p>
          <a:p>
            <a:pPr marL="914400" lvl="0" indent="-34290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193" name="Google Shape;193;p29"/>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spTree>
    <p:extLst>
      <p:ext uri="{BB962C8B-B14F-4D97-AF65-F5344CB8AC3E}">
        <p14:creationId xmlns:p14="http://schemas.microsoft.com/office/powerpoint/2010/main" val="1918541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30"/>
          <p:cNvSpPr/>
          <p:nvPr/>
        </p:nvSpPr>
        <p:spPr>
          <a:xfrm>
            <a:off x="838200" y="189178"/>
            <a:ext cx="10515600" cy="129995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30"/>
          <p:cNvSpPr txBox="1">
            <a:spLocks noGrp="1"/>
          </p:cNvSpPr>
          <p:nvPr>
            <p:ph type="title"/>
          </p:nvPr>
        </p:nvSpPr>
        <p:spPr>
          <a:xfrm>
            <a:off x="838200" y="404993"/>
            <a:ext cx="10515600" cy="113585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dirty="0">
                <a:solidFill>
                  <a:srgbClr val="FFFFFF"/>
                </a:solidFill>
              </a:rPr>
              <a:t>Pre-Closing Procedures</a:t>
            </a:r>
            <a:endParaRPr sz="4600" dirty="0">
              <a:solidFill>
                <a:srgbClr val="FFFFFF"/>
              </a:solidFill>
            </a:endParaRPr>
          </a:p>
        </p:txBody>
      </p:sp>
      <p:sp>
        <p:nvSpPr>
          <p:cNvPr id="200" name="Google Shape;200;p30"/>
          <p:cNvSpPr txBox="1">
            <a:spLocks noGrp="1"/>
          </p:cNvSpPr>
          <p:nvPr>
            <p:ph idx="1"/>
          </p:nvPr>
        </p:nvSpPr>
        <p:spPr>
          <a:xfrm>
            <a:off x="838200" y="1764506"/>
            <a:ext cx="10515600" cy="4591844"/>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SzPts val="1800"/>
              <a:buNone/>
            </a:pPr>
            <a:r>
              <a:rPr lang="en-US" sz="3600" b="1" dirty="0">
                <a:latin typeface="Calibri"/>
                <a:ea typeface="Calibri"/>
                <a:cs typeface="Calibri"/>
                <a:sym typeface="Calibri"/>
              </a:rPr>
              <a:t>Organization Detail</a:t>
            </a:r>
            <a:endParaRPr dirty="0"/>
          </a:p>
          <a:p>
            <a:pPr marL="1371600" lvl="1" indent="-457200" algn="l" rtl="0">
              <a:lnSpc>
                <a:spcPct val="100000"/>
              </a:lnSpc>
              <a:spcBef>
                <a:spcPts val="0"/>
              </a:spcBef>
              <a:spcAft>
                <a:spcPts val="0"/>
              </a:spcAft>
              <a:buClrTx/>
              <a:buSzPct val="100000"/>
              <a:buFont typeface="Arial" panose="020B0604020202020204" pitchFamily="34" charset="0"/>
              <a:buChar char="•"/>
            </a:pPr>
            <a:r>
              <a:rPr lang="en-US" sz="3200" dirty="0">
                <a:latin typeface="Calibri"/>
                <a:ea typeface="Calibri"/>
                <a:cs typeface="Calibri"/>
                <a:sym typeface="Calibri"/>
              </a:rPr>
              <a:t>Used for Financial Reporting 					 Period H </a:t>
            </a:r>
            <a:endParaRPr dirty="0"/>
          </a:p>
          <a:p>
            <a:pPr marL="1485900" lvl="1" indent="-457200" algn="l" rtl="0">
              <a:lnSpc>
                <a:spcPct val="100000"/>
              </a:lnSpc>
              <a:spcBef>
                <a:spcPts val="0"/>
              </a:spcBef>
              <a:spcAft>
                <a:spcPts val="0"/>
              </a:spcAft>
              <a:buClrTx/>
              <a:buSzPct val="100000"/>
              <a:buFont typeface="Arial" panose="020B0604020202020204" pitchFamily="34" charset="0"/>
              <a:buChar char="•"/>
            </a:pPr>
            <a:endParaRPr sz="3200" b="1" dirty="0">
              <a:latin typeface="Calibri"/>
              <a:ea typeface="Calibri"/>
              <a:cs typeface="Calibri"/>
              <a:sym typeface="Calibri"/>
            </a:endParaRPr>
          </a:p>
          <a:p>
            <a:pPr marL="1371600" lvl="1" indent="-457200" algn="l" rtl="0">
              <a:lnSpc>
                <a:spcPct val="100000"/>
              </a:lnSpc>
              <a:spcBef>
                <a:spcPts val="0"/>
              </a:spcBef>
              <a:spcAft>
                <a:spcPts val="0"/>
              </a:spcAft>
              <a:buClrTx/>
              <a:buSzPct val="100000"/>
              <a:buFont typeface="Arial" panose="020B0604020202020204" pitchFamily="34" charset="0"/>
              <a:buChar char="•"/>
            </a:pPr>
            <a:r>
              <a:rPr lang="en-US" sz="3200" b="1" dirty="0">
                <a:latin typeface="Calibri"/>
                <a:ea typeface="Calibri"/>
                <a:cs typeface="Calibri"/>
                <a:sym typeface="Calibri"/>
              </a:rPr>
              <a:t>Core &gt; Organization</a:t>
            </a:r>
            <a:endParaRPr dirty="0"/>
          </a:p>
          <a:p>
            <a:pPr marL="1828800" lvl="2" indent="-457200" algn="l" rtl="0">
              <a:lnSpc>
                <a:spcPct val="100000"/>
              </a:lnSpc>
              <a:spcBef>
                <a:spcPts val="0"/>
              </a:spcBef>
              <a:spcAft>
                <a:spcPts val="0"/>
              </a:spcAft>
              <a:buClrTx/>
              <a:buSzPct val="100000"/>
              <a:buFont typeface="Arial" panose="020B0604020202020204" pitchFamily="34" charset="0"/>
              <a:buChar char="•"/>
            </a:pPr>
            <a:r>
              <a:rPr lang="en-US" sz="2900" dirty="0">
                <a:latin typeface="Calibri"/>
                <a:ea typeface="Calibri"/>
                <a:cs typeface="Calibri"/>
                <a:sym typeface="Calibri"/>
              </a:rPr>
              <a:t>Central Office Square Footage</a:t>
            </a:r>
            <a:endParaRPr dirty="0"/>
          </a:p>
          <a:p>
            <a:pPr marL="1828800" lvl="2" indent="-457200" algn="l" rtl="0">
              <a:lnSpc>
                <a:spcPct val="100000"/>
              </a:lnSpc>
              <a:spcBef>
                <a:spcPts val="0"/>
              </a:spcBef>
              <a:spcAft>
                <a:spcPts val="0"/>
              </a:spcAft>
              <a:buClrTx/>
              <a:buSzPct val="100000"/>
              <a:buFont typeface="Arial" panose="020B0604020202020204" pitchFamily="34" charset="0"/>
              <a:buChar char="•"/>
            </a:pPr>
            <a:r>
              <a:rPr lang="en-US" sz="2900" dirty="0">
                <a:latin typeface="Calibri"/>
                <a:ea typeface="Calibri"/>
                <a:cs typeface="Calibri"/>
                <a:sym typeface="Calibri"/>
              </a:rPr>
              <a:t>ITC’s IRN - </a:t>
            </a:r>
            <a:r>
              <a:rPr lang="en-US" sz="2300" dirty="0">
                <a:latin typeface="Calibri"/>
                <a:ea typeface="Calibri"/>
                <a:cs typeface="Calibri"/>
                <a:sym typeface="Calibri"/>
              </a:rPr>
              <a:t>No longer required for</a:t>
            </a:r>
            <a:br>
              <a:rPr lang="en-US" sz="2300" dirty="0">
                <a:latin typeface="Calibri"/>
                <a:ea typeface="Calibri"/>
                <a:cs typeface="Calibri"/>
                <a:sym typeface="Calibri"/>
              </a:rPr>
            </a:br>
            <a:r>
              <a:rPr lang="en-US" sz="2300" dirty="0">
                <a:latin typeface="Calibri"/>
                <a:ea typeface="Calibri"/>
                <a:cs typeface="Calibri"/>
                <a:sym typeface="Calibri"/>
              </a:rPr>
              <a:t>EMIS </a:t>
            </a:r>
            <a:r>
              <a:rPr lang="en-US" sz="2300" dirty="0"/>
              <a:t>Extract</a:t>
            </a:r>
            <a:endParaRPr sz="1400" dirty="0"/>
          </a:p>
          <a:p>
            <a:pPr marL="914400" lvl="0" indent="-342900" algn="l" rtl="0">
              <a:lnSpc>
                <a:spcPct val="100000"/>
              </a:lnSpc>
              <a:spcBef>
                <a:spcPts val="0"/>
              </a:spcBef>
              <a:spcAft>
                <a:spcPts val="0"/>
              </a:spcAft>
              <a:buSzPts val="1800"/>
              <a:buNone/>
            </a:pPr>
            <a:endParaRPr sz="2900" dirty="0">
              <a:latin typeface="Calibri"/>
              <a:ea typeface="Calibri"/>
              <a:cs typeface="Calibri"/>
              <a:sym typeface="Calibri"/>
            </a:endParaRPr>
          </a:p>
          <a:p>
            <a:pPr marL="457200" lvl="0" indent="0" algn="l" rtl="0">
              <a:lnSpc>
                <a:spcPct val="100000"/>
              </a:lnSpc>
              <a:spcBef>
                <a:spcPts val="0"/>
              </a:spcBef>
              <a:spcAft>
                <a:spcPts val="0"/>
              </a:spcAft>
              <a:buSzPts val="1800"/>
              <a:buNone/>
            </a:pPr>
            <a:endParaRPr sz="3300" dirty="0">
              <a:latin typeface="Calibri"/>
              <a:ea typeface="Calibri"/>
              <a:cs typeface="Calibri"/>
              <a:sym typeface="Calibri"/>
            </a:endParaRPr>
          </a:p>
        </p:txBody>
      </p:sp>
      <p:sp>
        <p:nvSpPr>
          <p:cNvPr id="202" name="Google Shape;202;p30"/>
          <p:cNvSpPr txBox="1">
            <a:spLocks noGrp="1"/>
          </p:cNvSpPr>
          <p:nvPr>
            <p:ph type="dt" sz="half"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Arial"/>
              <a:buNone/>
            </a:pPr>
            <a:r>
              <a:rPr lang="en-US"/>
              <a:t>5/16/2025</a:t>
            </a:r>
            <a:endParaRPr/>
          </a:p>
        </p:txBody>
      </p:sp>
      <p:pic>
        <p:nvPicPr>
          <p:cNvPr id="201" name="Google Shape;201;p30"/>
          <p:cNvPicPr preferRelativeResize="0"/>
          <p:nvPr/>
        </p:nvPicPr>
        <p:blipFill rotWithShape="1">
          <a:blip r:embed="rId3">
            <a:alphaModFix/>
          </a:blip>
          <a:srcRect/>
          <a:stretch/>
        </p:blipFill>
        <p:spPr>
          <a:xfrm>
            <a:off x="7982907" y="1888123"/>
            <a:ext cx="2391378" cy="4303106"/>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1"/>
          <p:cNvSpPr/>
          <p:nvPr/>
        </p:nvSpPr>
        <p:spPr>
          <a:xfrm>
            <a:off x="838200" y="424071"/>
            <a:ext cx="10515600" cy="1161048"/>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31"/>
          <p:cNvSpPr txBox="1">
            <a:spLocks noGrp="1"/>
          </p:cNvSpPr>
          <p:nvPr>
            <p:ph type="title"/>
          </p:nvPr>
        </p:nvSpPr>
        <p:spPr>
          <a:xfrm>
            <a:off x="838200" y="588169"/>
            <a:ext cx="10515600" cy="91678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600"/>
              <a:buFont typeface="Calibri"/>
              <a:buNone/>
            </a:pPr>
            <a:r>
              <a:rPr lang="en-US" sz="4600">
                <a:solidFill>
                  <a:srgbClr val="FFFFFF"/>
                </a:solidFill>
              </a:rPr>
              <a:t>District’s Building Profiles</a:t>
            </a:r>
            <a:endParaRPr sz="4600">
              <a:solidFill>
                <a:srgbClr val="FFFFFF"/>
              </a:solidFill>
            </a:endParaRPr>
          </a:p>
        </p:txBody>
      </p:sp>
      <p:sp>
        <p:nvSpPr>
          <p:cNvPr id="209" name="Google Shape;209;p31"/>
          <p:cNvSpPr txBox="1">
            <a:spLocks noGrp="1"/>
          </p:cNvSpPr>
          <p:nvPr>
            <p:ph idx="1"/>
          </p:nvPr>
        </p:nvSpPr>
        <p:spPr>
          <a:xfrm>
            <a:off x="752475" y="1619849"/>
            <a:ext cx="10782300" cy="4557113"/>
          </a:xfrm>
          <a:prstGeom prst="rect">
            <a:avLst/>
          </a:prstGeom>
          <a:noFill/>
          <a:ln>
            <a:noFill/>
          </a:ln>
        </p:spPr>
        <p:txBody>
          <a:bodyPr spcFirstLastPara="1" wrap="square" lIns="91425" tIns="45700" rIns="91425" bIns="45700" anchor="t" anchorCtr="0">
            <a:noAutofit/>
          </a:bodyPr>
          <a:lstStyle/>
          <a:p>
            <a:pPr marL="914400" lvl="0" indent="-457200" algn="l" rtl="0">
              <a:lnSpc>
                <a:spcPct val="100000"/>
              </a:lnSpc>
              <a:spcBef>
                <a:spcPts val="0"/>
              </a:spcBef>
              <a:spcAft>
                <a:spcPts val="0"/>
              </a:spcAft>
              <a:buClrTx/>
              <a:buChar char="•"/>
            </a:pPr>
            <a:r>
              <a:rPr lang="en-US" sz="3300" b="1" dirty="0">
                <a:latin typeface="Calibri"/>
                <a:ea typeface="Calibri"/>
                <a:cs typeface="Calibri"/>
                <a:sym typeface="Calibri"/>
              </a:rPr>
              <a:t>Periodic Menu &gt; Building Profiles</a:t>
            </a:r>
            <a:endParaRPr dirty="0"/>
          </a:p>
          <a:p>
            <a:pPr marL="914400" lvl="0" indent="-457200" algn="l" rtl="0">
              <a:lnSpc>
                <a:spcPct val="100000"/>
              </a:lnSpc>
              <a:spcBef>
                <a:spcPts val="0"/>
              </a:spcBef>
              <a:spcAft>
                <a:spcPts val="0"/>
              </a:spcAft>
              <a:buClrTx/>
              <a:buChar char="•"/>
            </a:pPr>
            <a:r>
              <a:rPr lang="en-US" sz="3300" b="1" dirty="0">
                <a:latin typeface="Calibri"/>
                <a:ea typeface="Calibri"/>
                <a:cs typeface="Calibri"/>
                <a:sym typeface="Calibri"/>
              </a:rPr>
              <a:t>Review &amp; Update</a:t>
            </a:r>
            <a:endParaRPr dirty="0"/>
          </a:p>
          <a:p>
            <a:pPr marL="1828800" lvl="2" indent="-457200" algn="l" rtl="0">
              <a:lnSpc>
                <a:spcPct val="100000"/>
              </a:lnSpc>
              <a:spcBef>
                <a:spcPts val="0"/>
              </a:spcBef>
              <a:spcAft>
                <a:spcPts val="0"/>
              </a:spcAft>
              <a:buClrTx/>
              <a:buSzPct val="100000"/>
              <a:buChar char="•"/>
            </a:pPr>
            <a:r>
              <a:rPr lang="en-US" sz="2900" dirty="0">
                <a:latin typeface="Calibri"/>
                <a:ea typeface="Calibri"/>
                <a:cs typeface="Calibri"/>
                <a:sym typeface="Calibri"/>
              </a:rPr>
              <a:t>IRN number</a:t>
            </a:r>
            <a:endParaRPr dirty="0"/>
          </a:p>
          <a:p>
            <a:pPr marL="1828800" lvl="2" indent="-457200" algn="l" rtl="0">
              <a:lnSpc>
                <a:spcPct val="100000"/>
              </a:lnSpc>
              <a:spcBef>
                <a:spcPts val="0"/>
              </a:spcBef>
              <a:spcAft>
                <a:spcPts val="0"/>
              </a:spcAft>
              <a:buClrTx/>
              <a:buSzPct val="100000"/>
              <a:buChar char="•"/>
            </a:pPr>
            <a:r>
              <a:rPr lang="en-US" sz="2900" dirty="0">
                <a:latin typeface="Calibri"/>
                <a:ea typeface="Calibri"/>
                <a:cs typeface="Calibri"/>
                <a:sym typeface="Calibri"/>
              </a:rPr>
              <a:t>Square footage</a:t>
            </a:r>
            <a:endParaRPr dirty="0"/>
          </a:p>
          <a:p>
            <a:pPr marL="1828800" lvl="2" indent="-457200" algn="l" rtl="0">
              <a:lnSpc>
                <a:spcPct val="100000"/>
              </a:lnSpc>
              <a:spcBef>
                <a:spcPts val="0"/>
              </a:spcBef>
              <a:spcAft>
                <a:spcPts val="0"/>
              </a:spcAft>
              <a:buClrTx/>
              <a:buSzPct val="100000"/>
              <a:buChar char="•"/>
            </a:pPr>
            <a:r>
              <a:rPr lang="en-US" sz="2900" dirty="0">
                <a:latin typeface="Calibri"/>
                <a:ea typeface="Calibri"/>
                <a:cs typeface="Calibri"/>
                <a:sym typeface="Calibri"/>
              </a:rPr>
              <a:t>Transportation Percentage</a:t>
            </a:r>
            <a:endParaRPr dirty="0"/>
          </a:p>
          <a:p>
            <a:pPr marL="1828800" lvl="2" indent="-457200" algn="l" rtl="0">
              <a:lnSpc>
                <a:spcPct val="100000"/>
              </a:lnSpc>
              <a:spcBef>
                <a:spcPts val="0"/>
              </a:spcBef>
              <a:spcAft>
                <a:spcPts val="0"/>
              </a:spcAft>
              <a:buClrTx/>
              <a:buSzPct val="100000"/>
              <a:buChar char="•"/>
            </a:pPr>
            <a:r>
              <a:rPr lang="en-US" sz="2900" dirty="0">
                <a:latin typeface="Calibri"/>
                <a:ea typeface="Calibri"/>
                <a:cs typeface="Calibri"/>
                <a:sym typeface="Calibri"/>
              </a:rPr>
              <a:t>Lunchroom Percentage</a:t>
            </a:r>
            <a:endParaRPr dirty="0"/>
          </a:p>
          <a:p>
            <a:pPr marL="457200" lvl="0" indent="0" algn="l" rtl="0">
              <a:lnSpc>
                <a:spcPct val="100000"/>
              </a:lnSpc>
              <a:spcBef>
                <a:spcPts val="0"/>
              </a:spcBef>
              <a:spcAft>
                <a:spcPts val="0"/>
              </a:spcAft>
              <a:buSzPts val="1800"/>
              <a:buNone/>
            </a:pPr>
            <a:r>
              <a:rPr lang="en-US" sz="3300" b="1" dirty="0">
                <a:latin typeface="Calibri"/>
                <a:ea typeface="Calibri"/>
                <a:cs typeface="Calibri"/>
                <a:sym typeface="Calibri"/>
              </a:rPr>
              <a:t> </a:t>
            </a:r>
            <a:endParaRPr dirty="0"/>
          </a:p>
          <a:p>
            <a:pPr marL="457200" lvl="0" indent="0" algn="l" rtl="0">
              <a:lnSpc>
                <a:spcPct val="100000"/>
              </a:lnSpc>
              <a:spcBef>
                <a:spcPts val="0"/>
              </a:spcBef>
              <a:spcAft>
                <a:spcPts val="0"/>
              </a:spcAft>
              <a:buSzPts val="1800"/>
              <a:buNone/>
            </a:pPr>
            <a:endParaRPr sz="3300" dirty="0">
              <a:latin typeface="Calibri"/>
              <a:ea typeface="Calibri"/>
              <a:cs typeface="Calibri"/>
              <a:sym typeface="Calibri"/>
            </a:endParaRPr>
          </a:p>
        </p:txBody>
      </p:sp>
      <p:pic>
        <p:nvPicPr>
          <p:cNvPr id="210" name="Google Shape;210;p31"/>
          <p:cNvPicPr preferRelativeResize="0"/>
          <p:nvPr/>
        </p:nvPicPr>
        <p:blipFill rotWithShape="1">
          <a:blip r:embed="rId3">
            <a:alphaModFix/>
          </a:blip>
          <a:srcRect/>
          <a:stretch/>
        </p:blipFill>
        <p:spPr>
          <a:xfrm>
            <a:off x="984249" y="4538625"/>
            <a:ext cx="10412674" cy="1753235"/>
          </a:xfrm>
          <a:prstGeom prst="rect">
            <a:avLst/>
          </a:prstGeom>
          <a:noFill/>
          <a:ln w="19050" cap="flat" cmpd="sng">
            <a:solidFill>
              <a:schemeClr val="dk1"/>
            </a:solidFill>
            <a:prstDash val="solid"/>
            <a:round/>
            <a:headEnd type="none" w="sm" len="sm"/>
            <a:tailEnd type="none" w="sm" len="sm"/>
          </a:ln>
        </p:spPr>
      </p:pic>
      <p:pic>
        <p:nvPicPr>
          <p:cNvPr id="211" name="Google Shape;211;p31"/>
          <p:cNvPicPr preferRelativeResize="0"/>
          <p:nvPr/>
        </p:nvPicPr>
        <p:blipFill rotWithShape="1">
          <a:blip r:embed="rId4">
            <a:alphaModFix/>
          </a:blip>
          <a:srcRect/>
          <a:stretch/>
        </p:blipFill>
        <p:spPr>
          <a:xfrm>
            <a:off x="8500483" y="2188405"/>
            <a:ext cx="2896440" cy="229667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2126</TotalTime>
  <Words>2219</Words>
  <Application>Microsoft Office PowerPoint</Application>
  <PresentationFormat>Widescreen</PresentationFormat>
  <Paragraphs>351</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Retrospect</vt:lpstr>
      <vt:lpstr>USAS</vt:lpstr>
      <vt:lpstr>Things to consider prior to FYE </vt:lpstr>
      <vt:lpstr>Closing Purchase Orders</vt:lpstr>
      <vt:lpstr>Closing Purchase Orders</vt:lpstr>
      <vt:lpstr>Closing Purchase Orders</vt:lpstr>
      <vt:lpstr>Maintenance of Effort</vt:lpstr>
      <vt:lpstr>Things you can do now</vt:lpstr>
      <vt:lpstr>Pre-Closing Procedures</vt:lpstr>
      <vt:lpstr>District’s Building Profiles</vt:lpstr>
      <vt:lpstr>Verifying with Report</vt:lpstr>
      <vt:lpstr>Account Validation </vt:lpstr>
      <vt:lpstr>Examples of EMIS Errors</vt:lpstr>
      <vt:lpstr>Level 1 / Level 2 Validation Reports </vt:lpstr>
      <vt:lpstr>Account Validation Errors</vt:lpstr>
      <vt:lpstr>Review Operational Units</vt:lpstr>
      <vt:lpstr>Appropriations</vt:lpstr>
      <vt:lpstr>Prepare Requisitions/Purchase Orders</vt:lpstr>
      <vt:lpstr>Month End Closing</vt:lpstr>
      <vt:lpstr>Monthly Reports </vt:lpstr>
      <vt:lpstr>Fiscal Year End Closing</vt:lpstr>
      <vt:lpstr>Fiscal Year End Closing</vt:lpstr>
      <vt:lpstr>EMIS Extract</vt:lpstr>
      <vt:lpstr>EMIS Extract</vt:lpstr>
      <vt:lpstr>EMIS Extract</vt:lpstr>
      <vt:lpstr>Fiscal Year End Reports </vt:lpstr>
      <vt:lpstr>Fiscal Year Report Bundle</vt:lpstr>
      <vt:lpstr>Close the Fiscal Year </vt:lpstr>
      <vt:lpstr> </vt:lpstr>
      <vt:lpstr>District Audit Job for AOS</vt:lpstr>
      <vt:lpstr>FINANCIAL DATA REPORTING </vt:lpstr>
      <vt:lpstr>PERIOD H - Financial Reporting</vt:lpstr>
      <vt:lpstr>Financial Reporting Special Notes:</vt:lpstr>
      <vt:lpstr>GAAP EXTRACT</vt:lpstr>
      <vt:lpstr>Web-GAAP</vt:lpstr>
      <vt:lpstr>AOS USAS Manual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USAS</dc:title>
  <dc:creator>Valarie Inboden</dc:creator>
  <cp:lastModifiedBy>Valarie Inboden</cp:lastModifiedBy>
  <cp:revision>30</cp:revision>
  <cp:lastPrinted>2025-06-03T14:50:16Z</cp:lastPrinted>
  <dcterms:modified xsi:type="dcterms:W3CDTF">2025-06-03T19:01:32Z</dcterms:modified>
</cp:coreProperties>
</file>